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62" r:id="rId3"/>
    <p:sldId id="261" r:id="rId4"/>
    <p:sldId id="268" r:id="rId5"/>
    <p:sldId id="257" r:id="rId6"/>
    <p:sldId id="264" r:id="rId7"/>
    <p:sldId id="263" r:id="rId8"/>
    <p:sldId id="267" r:id="rId9"/>
    <p:sldId id="265" r:id="rId10"/>
    <p:sldId id="266" r:id="rId11"/>
    <p:sldId id="269" r:id="rId12"/>
    <p:sldId id="270" r:id="rId13"/>
    <p:sldId id="258" r:id="rId14"/>
    <p:sldId id="260" r:id="rId15"/>
    <p:sldId id="259"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0038"/>
    <a:srgbClr val="57C608"/>
    <a:srgbClr val="19ABB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96"/>
    <p:restoredTop sz="92850" autoAdjust="0"/>
  </p:normalViewPr>
  <p:slideViewPr>
    <p:cSldViewPr snapToGrid="0" snapToObjects="1">
      <p:cViewPr varScale="1">
        <p:scale>
          <a:sx n="206" d="100"/>
          <a:sy n="206" d="100"/>
        </p:scale>
        <p:origin x="-270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DF2D66-AD0F-5E42-A34B-DC3AB30B580B}" type="datetimeFigureOut">
              <a:rPr lang="en-US" smtClean="0"/>
              <a:t>3/14/19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77B65A-8777-8544-9492-69B028F53D4E}" type="slidenum">
              <a:rPr lang="en-US" smtClean="0"/>
              <a:t>‹#›</a:t>
            </a:fld>
            <a:endParaRPr lang="en-US"/>
          </a:p>
        </p:txBody>
      </p:sp>
    </p:spTree>
    <p:extLst>
      <p:ext uri="{BB962C8B-B14F-4D97-AF65-F5344CB8AC3E}">
        <p14:creationId xmlns:p14="http://schemas.microsoft.com/office/powerpoint/2010/main" val="3758660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50000"/>
              </a:lnSpc>
              <a:spcBef>
                <a:spcPts val="0"/>
              </a:spcBef>
              <a:spcAft>
                <a:spcPts val="0"/>
              </a:spcAft>
              <a:buClrTx/>
              <a:buSzTx/>
              <a:buFontTx/>
              <a:buNone/>
              <a:tabLst/>
              <a:defRPr/>
            </a:pPr>
            <a:r>
              <a:rPr lang="en-US" b="1" dirty="0"/>
              <a:t>1) Highlight</a:t>
            </a:r>
            <a:r>
              <a:rPr lang="en-US" b="1" baseline="0" dirty="0"/>
              <a:t> your unique skills and interests:</a:t>
            </a:r>
          </a:p>
          <a:p>
            <a:pPr marL="0" marR="0" indent="0" algn="l" defTabSz="457200" rtl="0" eaLnBrk="1" fontAlgn="auto" latinLnBrk="0" hangingPunct="1">
              <a:lnSpc>
                <a:spcPct val="150000"/>
              </a:lnSpc>
              <a:spcBef>
                <a:spcPts val="0"/>
              </a:spcBef>
              <a:spcAft>
                <a:spcPts val="0"/>
              </a:spcAft>
              <a:buClrTx/>
              <a:buSzTx/>
              <a:buFontTx/>
              <a:buNone/>
              <a:tabLst/>
              <a:defRPr/>
            </a:pPr>
            <a:r>
              <a:rPr lang="en-US" baseline="0" dirty="0"/>
              <a:t>This shows that you’re a well-rounded person, vested in different groups, activities, and volunteer efforts. Be sure to add specific words and phrases to your profile that match your qualifications and skill set so you can be more easily found via keyword searches. SEO!</a:t>
            </a:r>
          </a:p>
          <a:p>
            <a:pPr marL="0" marR="0" indent="0" algn="l" defTabSz="457200" rtl="0" eaLnBrk="1" fontAlgn="auto" latinLnBrk="0" hangingPunct="1">
              <a:lnSpc>
                <a:spcPct val="15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50000"/>
              </a:lnSpc>
              <a:spcBef>
                <a:spcPts val="0"/>
              </a:spcBef>
              <a:spcAft>
                <a:spcPts val="0"/>
              </a:spcAft>
              <a:buClrTx/>
              <a:buSzTx/>
              <a:buFontTx/>
              <a:buNone/>
              <a:tabLst/>
              <a:defRPr/>
            </a:pPr>
            <a:r>
              <a:rPr lang="en-US" b="1" baseline="0" dirty="0"/>
              <a:t>2) Use correct grammar:</a:t>
            </a:r>
          </a:p>
          <a:p>
            <a:pPr marL="0" marR="0" indent="0" algn="l" defTabSz="457200" rtl="0" eaLnBrk="1" fontAlgn="auto" latinLnBrk="0" hangingPunct="1">
              <a:lnSpc>
                <a:spcPct val="150000"/>
              </a:lnSpc>
              <a:spcBef>
                <a:spcPts val="0"/>
              </a:spcBef>
              <a:spcAft>
                <a:spcPts val="0"/>
              </a:spcAft>
              <a:buClrTx/>
              <a:buSzTx/>
              <a:buFontTx/>
              <a:buNone/>
              <a:tabLst/>
              <a:defRPr/>
            </a:pPr>
            <a:r>
              <a:rPr lang="en-US" baseline="0" dirty="0"/>
              <a:t>Poor grammar and spelling mistakes can spark a negative reaction in people viewing your profile. Be sure to proof before posting.</a:t>
            </a:r>
          </a:p>
          <a:p>
            <a:pPr marL="0" marR="0" indent="0" algn="l" defTabSz="457200" rtl="0" eaLnBrk="1" fontAlgn="auto" latinLnBrk="0" hangingPunct="1">
              <a:lnSpc>
                <a:spcPct val="150000"/>
              </a:lnSpc>
              <a:spcBef>
                <a:spcPts val="0"/>
              </a:spcBef>
              <a:spcAft>
                <a:spcPts val="0"/>
              </a:spcAft>
              <a:buClrTx/>
              <a:buSzTx/>
              <a:buFontTx/>
              <a:buNone/>
              <a:tabLst/>
              <a:defRPr/>
            </a:pPr>
            <a:endParaRPr lang="en-US" b="1" baseline="0" dirty="0"/>
          </a:p>
          <a:p>
            <a:pPr marL="0" marR="0" indent="0" algn="l" defTabSz="457200" rtl="0" eaLnBrk="1" fontAlgn="auto" latinLnBrk="0" hangingPunct="1">
              <a:lnSpc>
                <a:spcPct val="150000"/>
              </a:lnSpc>
              <a:spcBef>
                <a:spcPts val="0"/>
              </a:spcBef>
              <a:spcAft>
                <a:spcPts val="0"/>
              </a:spcAft>
              <a:buClrTx/>
              <a:buSzTx/>
              <a:buFontTx/>
              <a:buNone/>
              <a:tabLst/>
              <a:defRPr/>
            </a:pPr>
            <a:r>
              <a:rPr lang="en-US" b="1" baseline="0" dirty="0"/>
              <a:t>3) Join industry groups:</a:t>
            </a:r>
          </a:p>
          <a:p>
            <a:pPr marL="0" marR="0" indent="0" algn="l" defTabSz="457200" rtl="0" eaLnBrk="1" fontAlgn="auto" latinLnBrk="0" hangingPunct="1">
              <a:lnSpc>
                <a:spcPct val="150000"/>
              </a:lnSpc>
              <a:spcBef>
                <a:spcPts val="0"/>
              </a:spcBef>
              <a:spcAft>
                <a:spcPts val="0"/>
              </a:spcAft>
              <a:buClrTx/>
              <a:buSzTx/>
              <a:buFontTx/>
              <a:buNone/>
              <a:tabLst/>
              <a:defRPr/>
            </a:pPr>
            <a:r>
              <a:rPr lang="en-US" baseline="0" dirty="0"/>
              <a:t>This shows that you care about the field you’re in! Take part in online groups and discussions that are relevant to your job. Make more connections!</a:t>
            </a:r>
          </a:p>
          <a:p>
            <a:pPr marL="0" marR="0" indent="0" algn="l" defTabSz="457200" rtl="0" eaLnBrk="1" fontAlgn="auto" latinLnBrk="0" hangingPunct="1">
              <a:lnSpc>
                <a:spcPct val="15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50000"/>
              </a:lnSpc>
              <a:spcBef>
                <a:spcPts val="0"/>
              </a:spcBef>
              <a:spcAft>
                <a:spcPts val="0"/>
              </a:spcAft>
              <a:buClrTx/>
              <a:buSzTx/>
              <a:buFontTx/>
              <a:buNone/>
              <a:tabLst/>
              <a:defRPr/>
            </a:pPr>
            <a:r>
              <a:rPr lang="en-US" b="1" baseline="0" dirty="0"/>
              <a:t>4) Start a discussion:</a:t>
            </a:r>
          </a:p>
          <a:p>
            <a:pPr marL="0" marR="0" indent="0" algn="l" defTabSz="457200" rtl="0" eaLnBrk="1" fontAlgn="auto" latinLnBrk="0" hangingPunct="1">
              <a:lnSpc>
                <a:spcPct val="150000"/>
              </a:lnSpc>
              <a:spcBef>
                <a:spcPts val="0"/>
              </a:spcBef>
              <a:spcAft>
                <a:spcPts val="0"/>
              </a:spcAft>
              <a:buClrTx/>
              <a:buSzTx/>
              <a:buFontTx/>
              <a:buNone/>
              <a:tabLst/>
              <a:defRPr/>
            </a:pPr>
            <a:r>
              <a:rPr lang="en-US" baseline="0" dirty="0"/>
              <a:t>Display your leadership skills and enhance your online credibility by posing questions frequently and engaging in intelligent dialogue.</a:t>
            </a:r>
          </a:p>
          <a:p>
            <a:pPr marL="0" marR="0" indent="0" algn="l" defTabSz="457200" rtl="0" eaLnBrk="1" fontAlgn="auto" latinLnBrk="0" hangingPunct="1">
              <a:lnSpc>
                <a:spcPct val="150000"/>
              </a:lnSpc>
              <a:spcBef>
                <a:spcPts val="0"/>
              </a:spcBef>
              <a:spcAft>
                <a:spcPts val="0"/>
              </a:spcAft>
              <a:buClrTx/>
              <a:buSzTx/>
              <a:buFontTx/>
              <a:buNone/>
              <a:tabLst/>
              <a:defRPr/>
            </a:pPr>
            <a:endParaRPr lang="en-US" b="1" baseline="0" dirty="0"/>
          </a:p>
          <a:p>
            <a:pPr marL="0" marR="0" indent="0" algn="l" defTabSz="457200" rtl="0" eaLnBrk="1" fontAlgn="auto" latinLnBrk="0" hangingPunct="1">
              <a:lnSpc>
                <a:spcPct val="150000"/>
              </a:lnSpc>
              <a:spcBef>
                <a:spcPts val="0"/>
              </a:spcBef>
              <a:spcAft>
                <a:spcPts val="0"/>
              </a:spcAft>
              <a:buClrTx/>
              <a:buSzTx/>
              <a:buFontTx/>
              <a:buNone/>
              <a:tabLst/>
              <a:defRPr/>
            </a:pPr>
            <a:r>
              <a:rPr lang="en-US" b="1" baseline="0" dirty="0"/>
              <a:t>5) Keep your bio up-to-date</a:t>
            </a:r>
          </a:p>
          <a:p>
            <a:pPr marL="0" marR="0" indent="0" algn="l" defTabSz="457200" rtl="0" eaLnBrk="1" fontAlgn="auto" latinLnBrk="0" hangingPunct="1">
              <a:lnSpc>
                <a:spcPct val="150000"/>
              </a:lnSpc>
              <a:spcBef>
                <a:spcPts val="0"/>
              </a:spcBef>
              <a:spcAft>
                <a:spcPts val="0"/>
              </a:spcAft>
              <a:buClrTx/>
              <a:buSzTx/>
              <a:buFontTx/>
              <a:buNone/>
              <a:tabLst/>
              <a:defRPr/>
            </a:pPr>
            <a:r>
              <a:rPr lang="en-US" baseline="0" dirty="0"/>
              <a:t>Don’t let your profile get stale! Current connections = current opportunities.</a:t>
            </a:r>
          </a:p>
          <a:p>
            <a:pPr marL="0" marR="0" indent="0" algn="l" defTabSz="457200" rtl="0" eaLnBrk="1" fontAlgn="auto" latinLnBrk="0" hangingPunct="1">
              <a:lnSpc>
                <a:spcPct val="150000"/>
              </a:lnSpc>
              <a:spcBef>
                <a:spcPts val="0"/>
              </a:spcBef>
              <a:spcAft>
                <a:spcPts val="0"/>
              </a:spcAft>
              <a:buClrTx/>
              <a:buSzTx/>
              <a:buFontTx/>
              <a:buNone/>
              <a:tabLst/>
              <a:defRPr/>
            </a:pPr>
            <a:endParaRPr lang="en-US" b="1" baseline="0" dirty="0"/>
          </a:p>
          <a:p>
            <a:pPr marL="0" marR="0" indent="0" algn="l" defTabSz="457200" rtl="0" eaLnBrk="1" fontAlgn="auto" latinLnBrk="0" hangingPunct="1">
              <a:lnSpc>
                <a:spcPct val="150000"/>
              </a:lnSpc>
              <a:spcBef>
                <a:spcPts val="0"/>
              </a:spcBef>
              <a:spcAft>
                <a:spcPts val="0"/>
              </a:spcAft>
              <a:buClrTx/>
              <a:buSzTx/>
              <a:buFontTx/>
              <a:buNone/>
              <a:tabLst/>
              <a:defRPr/>
            </a:pPr>
            <a:r>
              <a:rPr lang="en-US" b="1" baseline="0" dirty="0"/>
              <a:t>6) Link to your current and past employers’ pages:</a:t>
            </a:r>
          </a:p>
          <a:p>
            <a:pPr marL="0" marR="0" indent="0" algn="l" defTabSz="457200" rtl="0" eaLnBrk="1" fontAlgn="auto" latinLnBrk="0" hangingPunct="1">
              <a:lnSpc>
                <a:spcPct val="150000"/>
              </a:lnSpc>
              <a:spcBef>
                <a:spcPts val="0"/>
              </a:spcBef>
              <a:spcAft>
                <a:spcPts val="0"/>
              </a:spcAft>
              <a:buClrTx/>
              <a:buSzTx/>
              <a:buFontTx/>
              <a:buNone/>
              <a:tabLst/>
              <a:defRPr/>
            </a:pPr>
            <a:r>
              <a:rPr lang="en-US" baseline="0" dirty="0"/>
              <a:t>It’s all about connections and relationships! More connections = more opportunities.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677B65A-8777-8544-9492-69B028F53D4E}" type="slidenum">
              <a:rPr lang="en-US" smtClean="0"/>
              <a:t>5</a:t>
            </a:fld>
            <a:endParaRPr lang="en-US"/>
          </a:p>
        </p:txBody>
      </p:sp>
    </p:spTree>
    <p:extLst>
      <p:ext uri="{BB962C8B-B14F-4D97-AF65-F5344CB8AC3E}">
        <p14:creationId xmlns:p14="http://schemas.microsoft.com/office/powerpoint/2010/main" val="301918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50000"/>
              </a:lnSpc>
              <a:spcBef>
                <a:spcPts val="0"/>
              </a:spcBef>
              <a:spcAft>
                <a:spcPts val="0"/>
              </a:spcAft>
              <a:buClrTx/>
              <a:buSzTx/>
              <a:buFontTx/>
              <a:buNone/>
              <a:tabLst/>
              <a:defRPr/>
            </a:pPr>
            <a:endParaRPr lang="en-US" b="0" baseline="0" dirty="0"/>
          </a:p>
          <a:p>
            <a:pPr marL="0" marR="0" indent="0" algn="l" defTabSz="457200" rtl="0" eaLnBrk="1" fontAlgn="auto" latinLnBrk="0" hangingPunct="1">
              <a:lnSpc>
                <a:spcPct val="150000"/>
              </a:lnSpc>
              <a:spcBef>
                <a:spcPts val="0"/>
              </a:spcBef>
              <a:spcAft>
                <a:spcPts val="0"/>
              </a:spcAft>
              <a:buClrTx/>
              <a:buSzTx/>
              <a:buFontTx/>
              <a:buNone/>
              <a:tabLst/>
              <a:defRPr/>
            </a:pPr>
            <a:r>
              <a:rPr lang="en-US" b="1" baseline="0" dirty="0"/>
              <a:t>7) Use a clean, professional-looking profile picture (We can help with headshots!)</a:t>
            </a:r>
          </a:p>
          <a:p>
            <a:pPr marL="0" marR="0" indent="0" algn="l" defTabSz="457200" rtl="0" eaLnBrk="1" fontAlgn="auto" latinLnBrk="0" hangingPunct="1">
              <a:lnSpc>
                <a:spcPct val="150000"/>
              </a:lnSpc>
              <a:spcBef>
                <a:spcPts val="0"/>
              </a:spcBef>
              <a:spcAft>
                <a:spcPts val="0"/>
              </a:spcAft>
              <a:buClrTx/>
              <a:buSzTx/>
              <a:buFontTx/>
              <a:buNone/>
              <a:tabLst/>
              <a:defRPr/>
            </a:pPr>
            <a:r>
              <a:rPr lang="en-US" baseline="0" dirty="0"/>
              <a:t>Make your first impression a good one!</a:t>
            </a:r>
          </a:p>
        </p:txBody>
      </p:sp>
      <p:sp>
        <p:nvSpPr>
          <p:cNvPr id="4" name="Slide Number Placeholder 3"/>
          <p:cNvSpPr>
            <a:spLocks noGrp="1"/>
          </p:cNvSpPr>
          <p:nvPr>
            <p:ph type="sldNum" sz="quarter" idx="10"/>
          </p:nvPr>
        </p:nvSpPr>
        <p:spPr/>
        <p:txBody>
          <a:bodyPr/>
          <a:lstStyle/>
          <a:p>
            <a:fld id="{E677B65A-8777-8544-9492-69B028F53D4E}" type="slidenum">
              <a:rPr lang="en-US" smtClean="0"/>
              <a:t>6</a:t>
            </a:fld>
            <a:endParaRPr lang="en-US"/>
          </a:p>
        </p:txBody>
      </p:sp>
    </p:spTree>
    <p:extLst>
      <p:ext uri="{BB962C8B-B14F-4D97-AF65-F5344CB8AC3E}">
        <p14:creationId xmlns:p14="http://schemas.microsoft.com/office/powerpoint/2010/main" val="2283376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50000"/>
              </a:lnSpc>
              <a:spcBef>
                <a:spcPts val="0"/>
              </a:spcBef>
              <a:spcAft>
                <a:spcPts val="0"/>
              </a:spcAft>
              <a:buClrTx/>
              <a:buSzTx/>
              <a:buFontTx/>
              <a:buNone/>
              <a:tabLst/>
              <a:defRPr/>
            </a:pPr>
            <a:r>
              <a:rPr lang="en-US" b="1" dirty="0"/>
              <a:t>8) Go through all of your comments, pictures, and posts and delete anything that casts you in a bad light:</a:t>
            </a:r>
            <a:endParaRPr lang="en-US" b="1" baseline="0" dirty="0"/>
          </a:p>
          <a:p>
            <a:pPr marL="0" marR="0" indent="0" algn="l" defTabSz="457200" rtl="0" eaLnBrk="1" fontAlgn="auto" latinLnBrk="0" hangingPunct="1">
              <a:lnSpc>
                <a:spcPct val="150000"/>
              </a:lnSpc>
              <a:spcBef>
                <a:spcPts val="0"/>
              </a:spcBef>
              <a:spcAft>
                <a:spcPts val="0"/>
              </a:spcAft>
              <a:buClrTx/>
              <a:buSzTx/>
              <a:buFontTx/>
              <a:buNone/>
              <a:tabLst/>
              <a:defRPr/>
            </a:pPr>
            <a:r>
              <a:rPr lang="en-US" baseline="0" dirty="0"/>
              <a:t>We know that once something is on the internet, it’s there indefinitely, but that doesn’t mean you can’t keep your current-day profile clean and professional.</a:t>
            </a:r>
          </a:p>
          <a:p>
            <a:pPr marL="0" marR="0" indent="0" algn="l" defTabSz="457200" rtl="0" eaLnBrk="1" fontAlgn="auto" latinLnBrk="0" hangingPunct="1">
              <a:lnSpc>
                <a:spcPct val="15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50000"/>
              </a:lnSpc>
              <a:spcBef>
                <a:spcPts val="0"/>
              </a:spcBef>
              <a:spcAft>
                <a:spcPts val="0"/>
              </a:spcAft>
              <a:buClrTx/>
              <a:buSzTx/>
              <a:buFontTx/>
              <a:buNone/>
              <a:tabLst/>
              <a:defRPr/>
            </a:pPr>
            <a:r>
              <a:rPr lang="en-US" b="1" baseline="0" dirty="0"/>
              <a:t>9) </a:t>
            </a:r>
            <a:r>
              <a:rPr lang="en-US" b="1" baseline="0" dirty="0" err="1"/>
              <a:t>Unfriend</a:t>
            </a:r>
            <a:r>
              <a:rPr lang="en-US" b="1" baseline="0" dirty="0"/>
              <a:t>, </a:t>
            </a:r>
            <a:r>
              <a:rPr lang="en-US" b="1" baseline="0" dirty="0" err="1"/>
              <a:t>unfollow</a:t>
            </a:r>
            <a:r>
              <a:rPr lang="en-US" b="1" baseline="0" dirty="0"/>
              <a:t>, and clean out your connections and apps:</a:t>
            </a:r>
          </a:p>
          <a:p>
            <a:pPr marL="0" marR="0" indent="0" algn="l" defTabSz="457200" rtl="0" eaLnBrk="1" fontAlgn="auto" latinLnBrk="0" hangingPunct="1">
              <a:lnSpc>
                <a:spcPct val="150000"/>
              </a:lnSpc>
              <a:spcBef>
                <a:spcPts val="0"/>
              </a:spcBef>
              <a:spcAft>
                <a:spcPts val="0"/>
              </a:spcAft>
              <a:buClrTx/>
              <a:buSzTx/>
              <a:buFontTx/>
              <a:buNone/>
              <a:tabLst/>
              <a:defRPr/>
            </a:pPr>
            <a:r>
              <a:rPr lang="en-US" baseline="0" dirty="0"/>
              <a:t>If you have some questionable acquaintances on your profile, or if you’ve been using some sketchy apps that could be tied to your social media, get rid of them. Other people’s posts can reflect poorly on you!</a:t>
            </a:r>
          </a:p>
        </p:txBody>
      </p:sp>
      <p:sp>
        <p:nvSpPr>
          <p:cNvPr id="4" name="Slide Number Placeholder 3"/>
          <p:cNvSpPr>
            <a:spLocks noGrp="1"/>
          </p:cNvSpPr>
          <p:nvPr>
            <p:ph type="sldNum" sz="quarter" idx="10"/>
          </p:nvPr>
        </p:nvSpPr>
        <p:spPr/>
        <p:txBody>
          <a:bodyPr/>
          <a:lstStyle/>
          <a:p>
            <a:fld id="{E677B65A-8777-8544-9492-69B028F53D4E}" type="slidenum">
              <a:rPr lang="en-US" smtClean="0"/>
              <a:t>7</a:t>
            </a:fld>
            <a:endParaRPr lang="en-US"/>
          </a:p>
        </p:txBody>
      </p:sp>
    </p:spTree>
    <p:extLst>
      <p:ext uri="{BB962C8B-B14F-4D97-AF65-F5344CB8AC3E}">
        <p14:creationId xmlns:p14="http://schemas.microsoft.com/office/powerpoint/2010/main" val="3635281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50000"/>
              </a:lnSpc>
              <a:spcBef>
                <a:spcPts val="0"/>
              </a:spcBef>
              <a:spcAft>
                <a:spcPts val="0"/>
              </a:spcAft>
              <a:buClrTx/>
              <a:buSzTx/>
              <a:buFontTx/>
              <a:buNone/>
              <a:tabLst/>
              <a:defRPr/>
            </a:pPr>
            <a:r>
              <a:rPr lang="en-US" b="1" dirty="0"/>
              <a:t>10) Complete a search of yourself in all of the major search</a:t>
            </a:r>
            <a:r>
              <a:rPr lang="en-US" b="1" baseline="0" dirty="0"/>
              <a:t> engines:</a:t>
            </a:r>
          </a:p>
          <a:p>
            <a:pPr marL="0" marR="0" indent="0" algn="l" defTabSz="457200" rtl="0" eaLnBrk="1" fontAlgn="auto" latinLnBrk="0" hangingPunct="1">
              <a:lnSpc>
                <a:spcPct val="150000"/>
              </a:lnSpc>
              <a:spcBef>
                <a:spcPts val="0"/>
              </a:spcBef>
              <a:spcAft>
                <a:spcPts val="0"/>
              </a:spcAft>
              <a:buClrTx/>
              <a:buSzTx/>
              <a:buFontTx/>
              <a:buNone/>
              <a:tabLst/>
              <a:defRPr/>
            </a:pPr>
            <a:r>
              <a:rPr lang="en-US" baseline="0" dirty="0"/>
              <a:t>It’s good to know what you’re sharing with the world!</a:t>
            </a:r>
          </a:p>
          <a:p>
            <a:pPr marL="0" marR="0" indent="0" algn="l" defTabSz="457200" rtl="0" eaLnBrk="1" fontAlgn="auto" latinLnBrk="0" hangingPunct="1">
              <a:lnSpc>
                <a:spcPct val="15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50000"/>
              </a:lnSpc>
              <a:spcBef>
                <a:spcPts val="0"/>
              </a:spcBef>
              <a:spcAft>
                <a:spcPts val="0"/>
              </a:spcAft>
              <a:buClrTx/>
              <a:buSzTx/>
              <a:buFontTx/>
              <a:buNone/>
              <a:tabLst/>
              <a:defRPr/>
            </a:pPr>
            <a:r>
              <a:rPr lang="en-US" b="1" baseline="0" dirty="0"/>
              <a:t>11) Double check your privacy settings:</a:t>
            </a:r>
          </a:p>
          <a:p>
            <a:pPr marL="0" marR="0" indent="0" algn="l" defTabSz="457200" rtl="0" eaLnBrk="1" fontAlgn="auto" latinLnBrk="0" hangingPunct="1">
              <a:lnSpc>
                <a:spcPct val="150000"/>
              </a:lnSpc>
              <a:spcBef>
                <a:spcPts val="0"/>
              </a:spcBef>
              <a:spcAft>
                <a:spcPts val="0"/>
              </a:spcAft>
              <a:buClrTx/>
              <a:buSzTx/>
              <a:buFontTx/>
              <a:buNone/>
              <a:tabLst/>
              <a:defRPr/>
            </a:pPr>
            <a:r>
              <a:rPr lang="en-US" baseline="0" dirty="0"/>
              <a:t>Control who can see what you share and what people can tag you in. Don’t forget to check whether or not you allow cross-site posting (i.e., Facebook can be set to automatically post to Twitter)</a:t>
            </a:r>
          </a:p>
          <a:p>
            <a:pPr marL="0" marR="0" indent="0" algn="l" defTabSz="457200" rtl="0" eaLnBrk="1" fontAlgn="auto" latinLnBrk="0" hangingPunct="1">
              <a:lnSpc>
                <a:spcPct val="15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E677B65A-8777-8544-9492-69B028F53D4E}" type="slidenum">
              <a:rPr lang="en-US" smtClean="0"/>
              <a:t>8</a:t>
            </a:fld>
            <a:endParaRPr lang="en-US"/>
          </a:p>
        </p:txBody>
      </p:sp>
    </p:spTree>
    <p:extLst>
      <p:ext uri="{BB962C8B-B14F-4D97-AF65-F5344CB8AC3E}">
        <p14:creationId xmlns:p14="http://schemas.microsoft.com/office/powerpoint/2010/main" val="2283376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50000"/>
              </a:lnSpc>
              <a:spcBef>
                <a:spcPts val="0"/>
              </a:spcBef>
              <a:spcAft>
                <a:spcPts val="0"/>
              </a:spcAft>
              <a:buClrTx/>
              <a:buSzTx/>
              <a:buFontTx/>
              <a:buNone/>
              <a:tabLst/>
              <a:defRPr/>
            </a:pPr>
            <a:r>
              <a:rPr lang="en-US" b="1" dirty="0"/>
              <a:t>12) Be active on social</a:t>
            </a:r>
            <a:r>
              <a:rPr lang="en-US" b="1" baseline="0" dirty="0"/>
              <a:t> media, but not TOO active:</a:t>
            </a:r>
          </a:p>
          <a:p>
            <a:pPr marL="0" marR="0" indent="0" algn="l" defTabSz="457200" rtl="0" eaLnBrk="1" fontAlgn="auto" latinLnBrk="0" hangingPunct="1">
              <a:lnSpc>
                <a:spcPct val="150000"/>
              </a:lnSpc>
              <a:spcBef>
                <a:spcPts val="0"/>
              </a:spcBef>
              <a:spcAft>
                <a:spcPts val="0"/>
              </a:spcAft>
              <a:buClrTx/>
              <a:buSzTx/>
              <a:buFontTx/>
              <a:buNone/>
              <a:tabLst/>
              <a:defRPr/>
            </a:pPr>
            <a:r>
              <a:rPr lang="en-US" baseline="0" dirty="0"/>
              <a:t>Share pertinent information, but don’t post/share/tweet 24/7. Time stamps can pose a red flag for people viewing your profile, and it may look like you spend TOO much time on social media. </a:t>
            </a:r>
          </a:p>
        </p:txBody>
      </p:sp>
      <p:sp>
        <p:nvSpPr>
          <p:cNvPr id="4" name="Slide Number Placeholder 3"/>
          <p:cNvSpPr>
            <a:spLocks noGrp="1"/>
          </p:cNvSpPr>
          <p:nvPr>
            <p:ph type="sldNum" sz="quarter" idx="10"/>
          </p:nvPr>
        </p:nvSpPr>
        <p:spPr/>
        <p:txBody>
          <a:bodyPr/>
          <a:lstStyle/>
          <a:p>
            <a:fld id="{E677B65A-8777-8544-9492-69B028F53D4E}" type="slidenum">
              <a:rPr lang="en-US" smtClean="0"/>
              <a:t>9</a:t>
            </a:fld>
            <a:endParaRPr lang="en-US"/>
          </a:p>
        </p:txBody>
      </p:sp>
    </p:spTree>
    <p:extLst>
      <p:ext uri="{BB962C8B-B14F-4D97-AF65-F5344CB8AC3E}">
        <p14:creationId xmlns:p14="http://schemas.microsoft.com/office/powerpoint/2010/main" val="1950615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50000"/>
              </a:lnSpc>
              <a:spcBef>
                <a:spcPts val="0"/>
              </a:spcBef>
              <a:spcAft>
                <a:spcPts val="0"/>
              </a:spcAft>
              <a:buClrTx/>
              <a:buSzTx/>
              <a:buFontTx/>
              <a:buAutoNum type="arabicParenR"/>
              <a:tabLst/>
              <a:defRPr/>
            </a:pPr>
            <a:r>
              <a:rPr lang="en-US" b="1" dirty="0"/>
              <a:t>Post inappropriate messages:</a:t>
            </a:r>
          </a:p>
          <a:p>
            <a:pPr marL="0" marR="0" indent="0" algn="l" defTabSz="457200" rtl="0" eaLnBrk="1" fontAlgn="auto" latinLnBrk="0" hangingPunct="1">
              <a:lnSpc>
                <a:spcPct val="150000"/>
              </a:lnSpc>
              <a:spcBef>
                <a:spcPts val="0"/>
              </a:spcBef>
              <a:spcAft>
                <a:spcPts val="0"/>
              </a:spcAft>
              <a:buClrTx/>
              <a:buSzTx/>
              <a:buFontTx/>
              <a:buNone/>
              <a:tabLst/>
              <a:defRPr/>
            </a:pPr>
            <a:r>
              <a:rPr lang="en-US" baseline="0" dirty="0"/>
              <a:t>Provocative or inappropriate photos and content can cast you in a poor light.</a:t>
            </a:r>
          </a:p>
          <a:p>
            <a:pPr marL="0" marR="0" indent="0" algn="l" defTabSz="457200" rtl="0" eaLnBrk="1" fontAlgn="auto" latinLnBrk="0" hangingPunct="1">
              <a:lnSpc>
                <a:spcPct val="15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50000"/>
              </a:lnSpc>
              <a:spcBef>
                <a:spcPts val="0"/>
              </a:spcBef>
              <a:spcAft>
                <a:spcPts val="0"/>
              </a:spcAft>
              <a:buClrTx/>
              <a:buSzTx/>
              <a:buFontTx/>
              <a:buNone/>
              <a:tabLst/>
              <a:defRPr/>
            </a:pPr>
            <a:r>
              <a:rPr lang="en-US" b="1" baseline="0" dirty="0"/>
              <a:t>2) Be offensive:</a:t>
            </a:r>
          </a:p>
          <a:p>
            <a:pPr marL="0" marR="0" indent="0" algn="l" defTabSz="457200" rtl="0" eaLnBrk="1" fontAlgn="auto" latinLnBrk="0" hangingPunct="1">
              <a:lnSpc>
                <a:spcPct val="150000"/>
              </a:lnSpc>
              <a:spcBef>
                <a:spcPts val="0"/>
              </a:spcBef>
              <a:spcAft>
                <a:spcPts val="0"/>
              </a:spcAft>
              <a:buClrTx/>
              <a:buSzTx/>
              <a:buFontTx/>
              <a:buNone/>
              <a:tabLst/>
              <a:defRPr/>
            </a:pPr>
            <a:r>
              <a:rPr lang="en-US" baseline="0" dirty="0"/>
              <a:t>Don’t post anything that could potentially be offensive or harassing.</a:t>
            </a:r>
          </a:p>
          <a:p>
            <a:pPr marL="0" marR="0" indent="0" algn="l" defTabSz="457200" rtl="0" eaLnBrk="1" fontAlgn="auto" latinLnBrk="0" hangingPunct="1">
              <a:lnSpc>
                <a:spcPct val="150000"/>
              </a:lnSpc>
              <a:spcBef>
                <a:spcPts val="0"/>
              </a:spcBef>
              <a:spcAft>
                <a:spcPts val="0"/>
              </a:spcAft>
              <a:buClrTx/>
              <a:buSzTx/>
              <a:buFontTx/>
              <a:buNone/>
              <a:tabLst/>
              <a:defRPr/>
            </a:pPr>
            <a:endParaRPr lang="en-US" b="1" baseline="0" dirty="0"/>
          </a:p>
          <a:p>
            <a:pPr marL="0" marR="0" indent="0" algn="l" defTabSz="457200" rtl="0" eaLnBrk="1" fontAlgn="auto" latinLnBrk="0" hangingPunct="1">
              <a:lnSpc>
                <a:spcPct val="150000"/>
              </a:lnSpc>
              <a:spcBef>
                <a:spcPts val="0"/>
              </a:spcBef>
              <a:spcAft>
                <a:spcPts val="0"/>
              </a:spcAft>
              <a:buClrTx/>
              <a:buSzTx/>
              <a:buFontTx/>
              <a:buNone/>
              <a:tabLst/>
              <a:defRPr/>
            </a:pPr>
            <a:r>
              <a:rPr lang="en-US" b="1" baseline="0" dirty="0"/>
              <a:t>3) Post overly opinionated content:</a:t>
            </a:r>
          </a:p>
          <a:p>
            <a:pPr marL="0" marR="0" indent="0" algn="l" defTabSz="457200" rtl="0" eaLnBrk="1" fontAlgn="auto" latinLnBrk="0" hangingPunct="1">
              <a:lnSpc>
                <a:spcPct val="150000"/>
              </a:lnSpc>
              <a:spcBef>
                <a:spcPts val="0"/>
              </a:spcBef>
              <a:spcAft>
                <a:spcPts val="0"/>
              </a:spcAft>
              <a:buClrTx/>
              <a:buSzTx/>
              <a:buFontTx/>
              <a:buNone/>
              <a:tabLst/>
              <a:defRPr/>
            </a:pPr>
            <a:r>
              <a:rPr lang="en-US" baseline="0" dirty="0"/>
              <a:t>Share your opinions tactfully and try to remain neutral on social media. It’s easy to come off as extreme, closed-minded, or judgmental </a:t>
            </a:r>
            <a:r>
              <a:rPr lang="mr-IN" baseline="0" dirty="0"/>
              <a:t>–</a:t>
            </a:r>
            <a:r>
              <a:rPr lang="en-US" baseline="0" dirty="0"/>
              <a:t> particularly with political or religious subject matter.</a:t>
            </a:r>
          </a:p>
          <a:p>
            <a:pPr marL="0" marR="0" indent="0" algn="l" defTabSz="457200" rtl="0" eaLnBrk="1" fontAlgn="auto" latinLnBrk="0" hangingPunct="1">
              <a:lnSpc>
                <a:spcPct val="15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50000"/>
              </a:lnSpc>
              <a:spcBef>
                <a:spcPts val="0"/>
              </a:spcBef>
              <a:spcAft>
                <a:spcPts val="0"/>
              </a:spcAft>
              <a:buClrTx/>
              <a:buSzTx/>
              <a:buFontTx/>
              <a:buNone/>
              <a:tabLst/>
              <a:defRPr/>
            </a:pPr>
            <a:r>
              <a:rPr lang="en-US" b="1" baseline="0" dirty="0"/>
              <a:t>4) Complain about current or past employers or coworkers</a:t>
            </a:r>
          </a:p>
          <a:p>
            <a:pPr marL="0" marR="0" indent="0" algn="l" defTabSz="457200" rtl="0" eaLnBrk="1" fontAlgn="auto" latinLnBrk="0" hangingPunct="1">
              <a:lnSpc>
                <a:spcPct val="150000"/>
              </a:lnSpc>
              <a:spcBef>
                <a:spcPts val="0"/>
              </a:spcBef>
              <a:spcAft>
                <a:spcPts val="0"/>
              </a:spcAft>
              <a:buClrTx/>
              <a:buSzTx/>
              <a:buFontTx/>
              <a:buNone/>
              <a:tabLst/>
              <a:defRPr/>
            </a:pPr>
            <a:r>
              <a:rPr lang="en-US" baseline="0" dirty="0"/>
              <a:t>Slander that could be seen by past, current, or possible future employers isn’t worth the consequences. Complaining on social media can come off as petty or trivial. </a:t>
            </a:r>
          </a:p>
          <a:p>
            <a:endParaRPr lang="en-US" dirty="0"/>
          </a:p>
        </p:txBody>
      </p:sp>
      <p:sp>
        <p:nvSpPr>
          <p:cNvPr id="4" name="Slide Number Placeholder 3"/>
          <p:cNvSpPr>
            <a:spLocks noGrp="1"/>
          </p:cNvSpPr>
          <p:nvPr>
            <p:ph type="sldNum" sz="quarter" idx="10"/>
          </p:nvPr>
        </p:nvSpPr>
        <p:spPr/>
        <p:txBody>
          <a:bodyPr/>
          <a:lstStyle/>
          <a:p>
            <a:fld id="{E677B65A-8777-8544-9492-69B028F53D4E}" type="slidenum">
              <a:rPr lang="en-US" smtClean="0"/>
              <a:t>10</a:t>
            </a:fld>
            <a:endParaRPr lang="en-US"/>
          </a:p>
        </p:txBody>
      </p:sp>
    </p:spTree>
    <p:extLst>
      <p:ext uri="{BB962C8B-B14F-4D97-AF65-F5344CB8AC3E}">
        <p14:creationId xmlns:p14="http://schemas.microsoft.com/office/powerpoint/2010/main" val="2543377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77B65A-8777-8544-9492-69B028F53D4E}" type="slidenum">
              <a:rPr lang="en-US" smtClean="0"/>
              <a:t>11</a:t>
            </a:fld>
            <a:endParaRPr lang="en-US"/>
          </a:p>
        </p:txBody>
      </p:sp>
    </p:spTree>
    <p:extLst>
      <p:ext uri="{BB962C8B-B14F-4D97-AF65-F5344CB8AC3E}">
        <p14:creationId xmlns:p14="http://schemas.microsoft.com/office/powerpoint/2010/main" val="2543377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Pinterest</a:t>
            </a:r>
            <a:r>
              <a:rPr lang="en-US" dirty="0"/>
              <a:t> is SO MUCH MORE than fashion and crafts. From</a:t>
            </a:r>
            <a:r>
              <a:rPr lang="en-US" baseline="0" dirty="0"/>
              <a:t> Left to Right: Graphic Design Inspiration &gt; </a:t>
            </a:r>
            <a:r>
              <a:rPr lang="en-US" baseline="0" dirty="0" err="1"/>
              <a:t>Infographic</a:t>
            </a:r>
            <a:r>
              <a:rPr lang="en-US" baseline="0" dirty="0"/>
              <a:t> about “weak words” and what to use in your writing instead, grammar tips, writing is something we all use constantly and writing WELL is something we all need to know how to do. &gt; Architectural sketch </a:t>
            </a:r>
            <a:r>
              <a:rPr lang="mr-IN" baseline="0" dirty="0"/>
              <a:t>–</a:t>
            </a:r>
            <a:r>
              <a:rPr lang="en-US" baseline="0" dirty="0"/>
              <a:t> these go on and on! Just search architectural inspiration. &gt; Interior of a senior living home </a:t>
            </a:r>
            <a:r>
              <a:rPr lang="mr-IN" baseline="0" dirty="0"/>
              <a:t>–</a:t>
            </a:r>
            <a:r>
              <a:rPr lang="en-US" baseline="0" dirty="0"/>
              <a:t> one of our biggest types of clients! Just because you’re not a graphic designer doesn’t mean you don’t need inspiration sometimes. &gt; </a:t>
            </a:r>
            <a:r>
              <a:rPr lang="en-US" baseline="0" dirty="0" err="1"/>
              <a:t>Infographic</a:t>
            </a:r>
            <a:r>
              <a:rPr lang="en-US" baseline="0" dirty="0"/>
              <a:t> that was made using data from the National Association of Realtors, another of our biggest industries! &gt; You can even find things like “what is the shelf life of your food” and “how to spot </a:t>
            </a:r>
            <a:r>
              <a:rPr lang="en-US" baseline="0"/>
              <a:t>the symtoms </a:t>
            </a:r>
            <a:r>
              <a:rPr lang="en-US" baseline="0" dirty="0"/>
              <a:t>of a sick chicken.” POINT BEING: Explore new social media sources! You never know what you could use one day and what you could learn.</a:t>
            </a:r>
            <a:endParaRPr lang="en-US" dirty="0"/>
          </a:p>
        </p:txBody>
      </p:sp>
      <p:sp>
        <p:nvSpPr>
          <p:cNvPr id="4" name="Slide Number Placeholder 3"/>
          <p:cNvSpPr>
            <a:spLocks noGrp="1"/>
          </p:cNvSpPr>
          <p:nvPr>
            <p:ph type="sldNum" sz="quarter" idx="10"/>
          </p:nvPr>
        </p:nvSpPr>
        <p:spPr/>
        <p:txBody>
          <a:bodyPr/>
          <a:lstStyle/>
          <a:p>
            <a:fld id="{E677B65A-8777-8544-9492-69B028F53D4E}" type="slidenum">
              <a:rPr lang="en-US" smtClean="0"/>
              <a:t>12</a:t>
            </a:fld>
            <a:endParaRPr lang="en-US"/>
          </a:p>
        </p:txBody>
      </p:sp>
    </p:spTree>
    <p:extLst>
      <p:ext uri="{BB962C8B-B14F-4D97-AF65-F5344CB8AC3E}">
        <p14:creationId xmlns:p14="http://schemas.microsoft.com/office/powerpoint/2010/main" val="2543377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96C148-622A-4542-B8BD-AC885FD119DF}" type="datetimeFigureOut">
              <a:rPr lang="en-US" smtClean="0"/>
              <a:t>3/14/19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FC264-AB38-9641-AC1D-46A56C130855}" type="slidenum">
              <a:rPr lang="en-US" smtClean="0"/>
              <a:t>‹#›</a:t>
            </a:fld>
            <a:endParaRPr lang="en-US"/>
          </a:p>
        </p:txBody>
      </p:sp>
    </p:spTree>
    <p:extLst>
      <p:ext uri="{BB962C8B-B14F-4D97-AF65-F5344CB8AC3E}">
        <p14:creationId xmlns:p14="http://schemas.microsoft.com/office/powerpoint/2010/main" val="3277178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96C148-622A-4542-B8BD-AC885FD119DF}" type="datetimeFigureOut">
              <a:rPr lang="en-US" smtClean="0"/>
              <a:t>3/14/19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FC264-AB38-9641-AC1D-46A56C130855}" type="slidenum">
              <a:rPr lang="en-US" smtClean="0"/>
              <a:t>‹#›</a:t>
            </a:fld>
            <a:endParaRPr lang="en-US"/>
          </a:p>
        </p:txBody>
      </p:sp>
    </p:spTree>
    <p:extLst>
      <p:ext uri="{BB962C8B-B14F-4D97-AF65-F5344CB8AC3E}">
        <p14:creationId xmlns:p14="http://schemas.microsoft.com/office/powerpoint/2010/main" val="2353133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96C148-622A-4542-B8BD-AC885FD119DF}" type="datetimeFigureOut">
              <a:rPr lang="en-US" smtClean="0"/>
              <a:t>3/14/19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FC264-AB38-9641-AC1D-46A56C130855}" type="slidenum">
              <a:rPr lang="en-US" smtClean="0"/>
              <a:t>‹#›</a:t>
            </a:fld>
            <a:endParaRPr lang="en-US"/>
          </a:p>
        </p:txBody>
      </p:sp>
    </p:spTree>
    <p:extLst>
      <p:ext uri="{BB962C8B-B14F-4D97-AF65-F5344CB8AC3E}">
        <p14:creationId xmlns:p14="http://schemas.microsoft.com/office/powerpoint/2010/main" val="1063128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96C148-622A-4542-B8BD-AC885FD119DF}" type="datetimeFigureOut">
              <a:rPr lang="en-US" smtClean="0"/>
              <a:t>3/14/19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FC264-AB38-9641-AC1D-46A56C130855}" type="slidenum">
              <a:rPr lang="en-US" smtClean="0"/>
              <a:t>‹#›</a:t>
            </a:fld>
            <a:endParaRPr lang="en-US"/>
          </a:p>
        </p:txBody>
      </p:sp>
    </p:spTree>
    <p:extLst>
      <p:ext uri="{BB962C8B-B14F-4D97-AF65-F5344CB8AC3E}">
        <p14:creationId xmlns:p14="http://schemas.microsoft.com/office/powerpoint/2010/main" val="3939472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96C148-622A-4542-B8BD-AC885FD119DF}" type="datetimeFigureOut">
              <a:rPr lang="en-US" smtClean="0"/>
              <a:t>3/14/19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FC264-AB38-9641-AC1D-46A56C130855}" type="slidenum">
              <a:rPr lang="en-US" smtClean="0"/>
              <a:t>‹#›</a:t>
            </a:fld>
            <a:endParaRPr lang="en-US"/>
          </a:p>
        </p:txBody>
      </p:sp>
    </p:spTree>
    <p:extLst>
      <p:ext uri="{BB962C8B-B14F-4D97-AF65-F5344CB8AC3E}">
        <p14:creationId xmlns:p14="http://schemas.microsoft.com/office/powerpoint/2010/main" val="1254409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96C148-622A-4542-B8BD-AC885FD119DF}" type="datetimeFigureOut">
              <a:rPr lang="en-US" smtClean="0"/>
              <a:t>3/14/19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FC264-AB38-9641-AC1D-46A56C130855}" type="slidenum">
              <a:rPr lang="en-US" smtClean="0"/>
              <a:t>‹#›</a:t>
            </a:fld>
            <a:endParaRPr lang="en-US"/>
          </a:p>
        </p:txBody>
      </p:sp>
    </p:spTree>
    <p:extLst>
      <p:ext uri="{BB962C8B-B14F-4D97-AF65-F5344CB8AC3E}">
        <p14:creationId xmlns:p14="http://schemas.microsoft.com/office/powerpoint/2010/main" val="3188074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96C148-622A-4542-B8BD-AC885FD119DF}" type="datetimeFigureOut">
              <a:rPr lang="en-US" smtClean="0"/>
              <a:t>3/14/19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EFC264-AB38-9641-AC1D-46A56C130855}" type="slidenum">
              <a:rPr lang="en-US" smtClean="0"/>
              <a:t>‹#›</a:t>
            </a:fld>
            <a:endParaRPr lang="en-US"/>
          </a:p>
        </p:txBody>
      </p:sp>
    </p:spTree>
    <p:extLst>
      <p:ext uri="{BB962C8B-B14F-4D97-AF65-F5344CB8AC3E}">
        <p14:creationId xmlns:p14="http://schemas.microsoft.com/office/powerpoint/2010/main" val="3961995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96C148-622A-4542-B8BD-AC885FD119DF}" type="datetimeFigureOut">
              <a:rPr lang="en-US" smtClean="0"/>
              <a:t>3/14/19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EFC264-AB38-9641-AC1D-46A56C130855}" type="slidenum">
              <a:rPr lang="en-US" smtClean="0"/>
              <a:t>‹#›</a:t>
            </a:fld>
            <a:endParaRPr lang="en-US"/>
          </a:p>
        </p:txBody>
      </p:sp>
    </p:spTree>
    <p:extLst>
      <p:ext uri="{BB962C8B-B14F-4D97-AF65-F5344CB8AC3E}">
        <p14:creationId xmlns:p14="http://schemas.microsoft.com/office/powerpoint/2010/main" val="2482642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96C148-622A-4542-B8BD-AC885FD119DF}" type="datetimeFigureOut">
              <a:rPr lang="en-US" smtClean="0"/>
              <a:t>3/14/19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EFC264-AB38-9641-AC1D-46A56C130855}" type="slidenum">
              <a:rPr lang="en-US" smtClean="0"/>
              <a:t>‹#›</a:t>
            </a:fld>
            <a:endParaRPr lang="en-US"/>
          </a:p>
        </p:txBody>
      </p:sp>
    </p:spTree>
    <p:extLst>
      <p:ext uri="{BB962C8B-B14F-4D97-AF65-F5344CB8AC3E}">
        <p14:creationId xmlns:p14="http://schemas.microsoft.com/office/powerpoint/2010/main" val="2044431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96C148-622A-4542-B8BD-AC885FD119DF}" type="datetimeFigureOut">
              <a:rPr lang="en-US" smtClean="0"/>
              <a:t>3/14/19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FC264-AB38-9641-AC1D-46A56C130855}" type="slidenum">
              <a:rPr lang="en-US" smtClean="0"/>
              <a:t>‹#›</a:t>
            </a:fld>
            <a:endParaRPr lang="en-US"/>
          </a:p>
        </p:txBody>
      </p:sp>
    </p:spTree>
    <p:extLst>
      <p:ext uri="{BB962C8B-B14F-4D97-AF65-F5344CB8AC3E}">
        <p14:creationId xmlns:p14="http://schemas.microsoft.com/office/powerpoint/2010/main" val="2989248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96C148-622A-4542-B8BD-AC885FD119DF}" type="datetimeFigureOut">
              <a:rPr lang="en-US" smtClean="0"/>
              <a:t>3/14/19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FC264-AB38-9641-AC1D-46A56C130855}" type="slidenum">
              <a:rPr lang="en-US" smtClean="0"/>
              <a:t>‹#›</a:t>
            </a:fld>
            <a:endParaRPr lang="en-US"/>
          </a:p>
        </p:txBody>
      </p:sp>
    </p:spTree>
    <p:extLst>
      <p:ext uri="{BB962C8B-B14F-4D97-AF65-F5344CB8AC3E}">
        <p14:creationId xmlns:p14="http://schemas.microsoft.com/office/powerpoint/2010/main" val="12363513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96C148-622A-4542-B8BD-AC885FD119DF}" type="datetimeFigureOut">
              <a:rPr lang="en-US" smtClean="0"/>
              <a:t>3/14/19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EFC264-AB38-9641-AC1D-46A56C130855}" type="slidenum">
              <a:rPr lang="en-US" smtClean="0"/>
              <a:t>‹#›</a:t>
            </a:fld>
            <a:endParaRPr lang="en-US"/>
          </a:p>
        </p:txBody>
      </p:sp>
    </p:spTree>
    <p:extLst>
      <p:ext uri="{BB962C8B-B14F-4D97-AF65-F5344CB8AC3E}">
        <p14:creationId xmlns:p14="http://schemas.microsoft.com/office/powerpoint/2010/main" val="3238049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2.wdp"/><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2.wdp"/><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eg"/><Relationship Id="rId4" Type="http://schemas.microsoft.com/office/2007/relationships/hdphoto" Target="../media/hdphoto2.wdp"/><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openxmlformats.org/officeDocument/2006/relationships/image" Target="../media/image16.pn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openxmlformats.org/officeDocument/2006/relationships/hyperlink" Target="https://www.youtube.com/watch?v=42nef47wOjM" TargetMode="External"/><Relationship Id="rId6" Type="http://schemas.openxmlformats.org/officeDocument/2006/relationships/image" Target="../media/image4.png"/><Relationship Id="rId7"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2.wdp"/><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2.wdp"/><Relationship Id="rId5" Type="http://schemas.openxmlformats.org/officeDocument/2006/relationships/image" Target="../media/image5.jpg"/><Relationship Id="rId6" Type="http://schemas.openxmlformats.org/officeDocument/2006/relationships/image" Target="../media/image6.png"/><Relationship Id="rId7" Type="http://schemas.openxmlformats.org/officeDocument/2006/relationships/image" Target="../media/image2.png"/><Relationship Id="rId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2.wdp"/><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2.wdp"/><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2.wdp"/><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hyperlink" Target="https://www.youtube.com/watch?v=ndQvo2X-do0" TargetMode="External"/><Relationship Id="rId8"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cial-media-background-circles.jpg"/>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953244" y="-2709975"/>
            <a:ext cx="11755472" cy="12107744"/>
          </a:xfrm>
          <a:prstGeom prst="rect">
            <a:avLst/>
          </a:prstGeom>
        </p:spPr>
      </p:pic>
      <p:sp>
        <p:nvSpPr>
          <p:cNvPr id="2" name="Title 1"/>
          <p:cNvSpPr>
            <a:spLocks noGrp="1"/>
          </p:cNvSpPr>
          <p:nvPr>
            <p:ph type="ctrTitle"/>
          </p:nvPr>
        </p:nvSpPr>
        <p:spPr>
          <a:xfrm>
            <a:off x="905016" y="2644582"/>
            <a:ext cx="7345267" cy="831738"/>
          </a:xfrm>
        </p:spPr>
        <p:txBody>
          <a:bodyPr>
            <a:normAutofit/>
          </a:bodyPr>
          <a:lstStyle/>
          <a:p>
            <a:r>
              <a:rPr lang="en-US" dirty="0">
                <a:solidFill>
                  <a:schemeClr val="tx1">
                    <a:lumMod val="85000"/>
                    <a:lumOff val="15000"/>
                  </a:schemeClr>
                </a:solidFill>
                <a:latin typeface="Avenir Black"/>
                <a:cs typeface="Avenir Black"/>
              </a:rPr>
              <a:t>Social Media Tips &amp; Tricks</a:t>
            </a:r>
          </a:p>
        </p:txBody>
      </p:sp>
      <p:sp>
        <p:nvSpPr>
          <p:cNvPr id="3" name="Subtitle 2"/>
          <p:cNvSpPr>
            <a:spLocks noGrp="1"/>
          </p:cNvSpPr>
          <p:nvPr>
            <p:ph type="subTitle" idx="1"/>
          </p:nvPr>
        </p:nvSpPr>
        <p:spPr>
          <a:xfrm>
            <a:off x="0" y="6291513"/>
            <a:ext cx="1463649" cy="373501"/>
          </a:xfrm>
        </p:spPr>
        <p:txBody>
          <a:bodyPr>
            <a:normAutofit fontScale="70000" lnSpcReduction="20000"/>
          </a:bodyPr>
          <a:lstStyle/>
          <a:p>
            <a:r>
              <a:rPr lang="en-US" dirty="0">
                <a:solidFill>
                  <a:schemeClr val="tx1">
                    <a:lumMod val="85000"/>
                    <a:lumOff val="15000"/>
                  </a:schemeClr>
                </a:solidFill>
                <a:latin typeface="Avenir Book"/>
                <a:cs typeface="Avenir Book"/>
              </a:rPr>
              <a:t>3.13.19</a:t>
            </a:r>
          </a:p>
        </p:txBody>
      </p:sp>
      <p:pic>
        <p:nvPicPr>
          <p:cNvPr id="7" name="Picture 6" descr="Macallan-GroupNEWblk-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8684" y="5997109"/>
            <a:ext cx="1345316" cy="758269"/>
          </a:xfrm>
          <a:prstGeom prst="rect">
            <a:avLst/>
          </a:prstGeom>
        </p:spPr>
      </p:pic>
      <p:sp>
        <p:nvSpPr>
          <p:cNvPr id="9" name="Rectangle 8"/>
          <p:cNvSpPr/>
          <p:nvPr/>
        </p:nvSpPr>
        <p:spPr>
          <a:xfrm>
            <a:off x="0" y="333520"/>
            <a:ext cx="9144000" cy="763089"/>
          </a:xfrm>
          <a:prstGeom prst="rect">
            <a:avLst/>
          </a:prstGeom>
          <a:gradFill flip="none" rotWithShape="1">
            <a:gsLst>
              <a:gs pos="0">
                <a:srgbClr val="19ABB2"/>
              </a:gs>
              <a:gs pos="100000">
                <a:srgbClr val="57C608"/>
              </a:gs>
            </a:gsLst>
            <a:lin ang="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rot="10800000">
            <a:off x="0" y="5155196"/>
            <a:ext cx="9144000" cy="763089"/>
          </a:xfrm>
          <a:prstGeom prst="rect">
            <a:avLst/>
          </a:prstGeom>
          <a:gradFill flip="none" rotWithShape="1">
            <a:gsLst>
              <a:gs pos="0">
                <a:srgbClr val="19ABB2"/>
              </a:gs>
              <a:gs pos="100000">
                <a:srgbClr val="57C608"/>
              </a:gs>
            </a:gsLst>
            <a:lin ang="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ocial-media-icons.png"/>
          <p:cNvPicPr>
            <a:picLocks noChangeAspect="1"/>
          </p:cNvPicPr>
          <p:nvPr/>
        </p:nvPicPr>
        <p:blipFill>
          <a:blip r:embed="rId5">
            <a:alphaModFix amt="24000"/>
            <a:extLst>
              <a:ext uri="{28A0092B-C50C-407E-A947-70E740481C1C}">
                <a14:useLocalDpi xmlns:a14="http://schemas.microsoft.com/office/drawing/2010/main" val="0"/>
              </a:ext>
            </a:extLst>
          </a:blip>
          <a:stretch>
            <a:fillRect/>
          </a:stretch>
        </p:blipFill>
        <p:spPr>
          <a:xfrm>
            <a:off x="203200" y="282720"/>
            <a:ext cx="8747760" cy="847029"/>
          </a:xfrm>
          <a:prstGeom prst="rect">
            <a:avLst/>
          </a:prstGeom>
        </p:spPr>
      </p:pic>
      <p:pic>
        <p:nvPicPr>
          <p:cNvPr id="15" name="Picture 14" descr="social-media-icons.png"/>
          <p:cNvPicPr>
            <a:picLocks noChangeAspect="1"/>
          </p:cNvPicPr>
          <p:nvPr/>
        </p:nvPicPr>
        <p:blipFill>
          <a:blip r:embed="rId5">
            <a:alphaModFix amt="24000"/>
            <a:extLst>
              <a:ext uri="{28A0092B-C50C-407E-A947-70E740481C1C}">
                <a14:useLocalDpi xmlns:a14="http://schemas.microsoft.com/office/drawing/2010/main" val="0"/>
              </a:ext>
            </a:extLst>
          </a:blip>
          <a:stretch>
            <a:fillRect/>
          </a:stretch>
        </p:blipFill>
        <p:spPr>
          <a:xfrm>
            <a:off x="203200" y="5114556"/>
            <a:ext cx="8747760" cy="847029"/>
          </a:xfrm>
          <a:prstGeom prst="rect">
            <a:avLst/>
          </a:prstGeom>
        </p:spPr>
      </p:pic>
    </p:spTree>
    <p:extLst>
      <p:ext uri="{BB962C8B-B14F-4D97-AF65-F5344CB8AC3E}">
        <p14:creationId xmlns:p14="http://schemas.microsoft.com/office/powerpoint/2010/main" val="434084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cial-media-background-circles.jpg"/>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953244" y="-2709975"/>
            <a:ext cx="11755472" cy="12107744"/>
          </a:xfrm>
          <a:prstGeom prst="rect">
            <a:avLst/>
          </a:prstGeom>
        </p:spPr>
      </p:pic>
      <p:sp>
        <p:nvSpPr>
          <p:cNvPr id="2" name="Title 1"/>
          <p:cNvSpPr>
            <a:spLocks noGrp="1"/>
          </p:cNvSpPr>
          <p:nvPr>
            <p:ph type="ctrTitle"/>
          </p:nvPr>
        </p:nvSpPr>
        <p:spPr>
          <a:xfrm>
            <a:off x="905016" y="1354262"/>
            <a:ext cx="7345267" cy="831738"/>
          </a:xfrm>
        </p:spPr>
        <p:txBody>
          <a:bodyPr>
            <a:normAutofit/>
          </a:bodyPr>
          <a:lstStyle/>
          <a:p>
            <a:r>
              <a:rPr lang="en-US" dirty="0">
                <a:solidFill>
                  <a:srgbClr val="DD0038"/>
                </a:solidFill>
                <a:latin typeface="Avenir Black"/>
                <a:cs typeface="Avenir Black"/>
              </a:rPr>
              <a:t>Don’ts</a:t>
            </a:r>
          </a:p>
        </p:txBody>
      </p:sp>
      <p:pic>
        <p:nvPicPr>
          <p:cNvPr id="7" name="Picture 6" descr="Macallan-GroupNEWblk-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8684" y="5997109"/>
            <a:ext cx="1345316" cy="758269"/>
          </a:xfrm>
          <a:prstGeom prst="rect">
            <a:avLst/>
          </a:prstGeom>
        </p:spPr>
      </p:pic>
      <p:sp>
        <p:nvSpPr>
          <p:cNvPr id="9" name="Rectangle 8"/>
          <p:cNvSpPr/>
          <p:nvPr/>
        </p:nvSpPr>
        <p:spPr>
          <a:xfrm>
            <a:off x="0" y="333520"/>
            <a:ext cx="9144000" cy="763089"/>
          </a:xfrm>
          <a:prstGeom prst="rect">
            <a:avLst/>
          </a:prstGeom>
          <a:gradFill flip="none" rotWithShape="1">
            <a:gsLst>
              <a:gs pos="0">
                <a:srgbClr val="19ABB2"/>
              </a:gs>
              <a:gs pos="100000">
                <a:srgbClr val="57C608"/>
              </a:gs>
            </a:gsLst>
            <a:lin ang="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rot="10800000">
            <a:off x="0" y="5155196"/>
            <a:ext cx="9144000" cy="763089"/>
          </a:xfrm>
          <a:prstGeom prst="rect">
            <a:avLst/>
          </a:prstGeom>
          <a:gradFill flip="none" rotWithShape="1">
            <a:gsLst>
              <a:gs pos="0">
                <a:srgbClr val="19ABB2"/>
              </a:gs>
              <a:gs pos="100000">
                <a:srgbClr val="57C608"/>
              </a:gs>
            </a:gsLst>
            <a:lin ang="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ocial-media-icons.png"/>
          <p:cNvPicPr>
            <a:picLocks noChangeAspect="1"/>
          </p:cNvPicPr>
          <p:nvPr/>
        </p:nvPicPr>
        <p:blipFill>
          <a:blip r:embed="rId6">
            <a:alphaModFix amt="24000"/>
            <a:extLst>
              <a:ext uri="{28A0092B-C50C-407E-A947-70E740481C1C}">
                <a14:useLocalDpi xmlns:a14="http://schemas.microsoft.com/office/drawing/2010/main" val="0"/>
              </a:ext>
            </a:extLst>
          </a:blip>
          <a:stretch>
            <a:fillRect/>
          </a:stretch>
        </p:blipFill>
        <p:spPr>
          <a:xfrm>
            <a:off x="203200" y="282720"/>
            <a:ext cx="8747760" cy="847029"/>
          </a:xfrm>
          <a:prstGeom prst="rect">
            <a:avLst/>
          </a:prstGeom>
        </p:spPr>
      </p:pic>
      <p:pic>
        <p:nvPicPr>
          <p:cNvPr id="15" name="Picture 14" descr="social-media-icons.png"/>
          <p:cNvPicPr>
            <a:picLocks noChangeAspect="1"/>
          </p:cNvPicPr>
          <p:nvPr/>
        </p:nvPicPr>
        <p:blipFill>
          <a:blip r:embed="rId6">
            <a:alphaModFix amt="24000"/>
            <a:extLst>
              <a:ext uri="{28A0092B-C50C-407E-A947-70E740481C1C}">
                <a14:useLocalDpi xmlns:a14="http://schemas.microsoft.com/office/drawing/2010/main" val="0"/>
              </a:ext>
            </a:extLst>
          </a:blip>
          <a:stretch>
            <a:fillRect/>
          </a:stretch>
        </p:blipFill>
        <p:spPr>
          <a:xfrm>
            <a:off x="203200" y="5114556"/>
            <a:ext cx="8747760" cy="847029"/>
          </a:xfrm>
          <a:prstGeom prst="rect">
            <a:avLst/>
          </a:prstGeom>
        </p:spPr>
      </p:pic>
      <p:sp>
        <p:nvSpPr>
          <p:cNvPr id="16" name="Title 1"/>
          <p:cNvSpPr txBox="1">
            <a:spLocks/>
          </p:cNvSpPr>
          <p:nvPr/>
        </p:nvSpPr>
        <p:spPr>
          <a:xfrm>
            <a:off x="2672493" y="2187600"/>
            <a:ext cx="3809587" cy="263144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a:solidFill>
                  <a:schemeClr val="tx1">
                    <a:lumMod val="85000"/>
                    <a:lumOff val="15000"/>
                  </a:schemeClr>
                </a:solidFill>
                <a:latin typeface="Avenir Book"/>
                <a:cs typeface="Avenir Book"/>
              </a:rPr>
              <a:t>Post inappropriate messages</a:t>
            </a:r>
          </a:p>
          <a:p>
            <a:endParaRPr lang="en-US" sz="1800" dirty="0">
              <a:solidFill>
                <a:schemeClr val="tx1">
                  <a:lumMod val="85000"/>
                  <a:lumOff val="15000"/>
                </a:schemeClr>
              </a:solidFill>
              <a:latin typeface="Avenir Book"/>
              <a:cs typeface="Avenir Book"/>
            </a:endParaRPr>
          </a:p>
          <a:p>
            <a:r>
              <a:rPr lang="en-US" sz="1800" dirty="0">
                <a:solidFill>
                  <a:schemeClr val="tx1">
                    <a:lumMod val="85000"/>
                    <a:lumOff val="15000"/>
                  </a:schemeClr>
                </a:solidFill>
                <a:latin typeface="Avenir Book"/>
                <a:cs typeface="Avenir Book"/>
              </a:rPr>
              <a:t>Be offensive</a:t>
            </a:r>
          </a:p>
          <a:p>
            <a:endParaRPr lang="en-US" sz="1800" dirty="0">
              <a:solidFill>
                <a:schemeClr val="tx1">
                  <a:lumMod val="85000"/>
                  <a:lumOff val="15000"/>
                </a:schemeClr>
              </a:solidFill>
              <a:latin typeface="Avenir Book"/>
              <a:cs typeface="Avenir Book"/>
            </a:endParaRPr>
          </a:p>
          <a:p>
            <a:r>
              <a:rPr lang="en-US" sz="1800" dirty="0">
                <a:solidFill>
                  <a:schemeClr val="tx1">
                    <a:lumMod val="85000"/>
                    <a:lumOff val="15000"/>
                  </a:schemeClr>
                </a:solidFill>
                <a:latin typeface="Avenir Book"/>
                <a:cs typeface="Avenir Book"/>
              </a:rPr>
              <a:t>Post overly opinionated content</a:t>
            </a:r>
          </a:p>
          <a:p>
            <a:endParaRPr lang="en-US" sz="1800" dirty="0">
              <a:solidFill>
                <a:schemeClr val="tx1">
                  <a:lumMod val="85000"/>
                  <a:lumOff val="15000"/>
                </a:schemeClr>
              </a:solidFill>
              <a:latin typeface="Avenir Book"/>
              <a:cs typeface="Avenir Book"/>
            </a:endParaRPr>
          </a:p>
          <a:p>
            <a:r>
              <a:rPr lang="en-US" sz="1800" dirty="0">
                <a:solidFill>
                  <a:schemeClr val="tx1">
                    <a:lumMod val="85000"/>
                    <a:lumOff val="15000"/>
                  </a:schemeClr>
                </a:solidFill>
                <a:latin typeface="Avenir Book"/>
                <a:cs typeface="Avenir Book"/>
              </a:rPr>
              <a:t>Complain about current or past employers or coworkers</a:t>
            </a:r>
          </a:p>
        </p:txBody>
      </p:sp>
      <p:sp>
        <p:nvSpPr>
          <p:cNvPr id="12" name="Subtitle 2"/>
          <p:cNvSpPr>
            <a:spLocks noGrp="1"/>
          </p:cNvSpPr>
          <p:nvPr>
            <p:ph type="subTitle" idx="1"/>
          </p:nvPr>
        </p:nvSpPr>
        <p:spPr>
          <a:xfrm>
            <a:off x="0" y="6291263"/>
            <a:ext cx="1463675" cy="373062"/>
          </a:xfrm>
        </p:spPr>
        <p:txBody>
          <a:bodyPr>
            <a:normAutofit fontScale="70000" lnSpcReduction="20000"/>
          </a:bodyPr>
          <a:lstStyle/>
          <a:p>
            <a:r>
              <a:rPr lang="en-US" dirty="0">
                <a:solidFill>
                  <a:schemeClr val="tx1">
                    <a:lumMod val="85000"/>
                    <a:lumOff val="15000"/>
                  </a:schemeClr>
                </a:solidFill>
                <a:latin typeface="Avenir Book"/>
                <a:cs typeface="Avenir Book"/>
              </a:rPr>
              <a:t>3.13.19</a:t>
            </a:r>
          </a:p>
        </p:txBody>
      </p:sp>
    </p:spTree>
    <p:extLst>
      <p:ext uri="{BB962C8B-B14F-4D97-AF65-F5344CB8AC3E}">
        <p14:creationId xmlns:p14="http://schemas.microsoft.com/office/powerpoint/2010/main" val="365888999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cial-media-background-circles.jpg"/>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953244" y="-2709975"/>
            <a:ext cx="11755472" cy="12107744"/>
          </a:xfrm>
          <a:prstGeom prst="rect">
            <a:avLst/>
          </a:prstGeom>
        </p:spPr>
      </p:pic>
      <p:pic>
        <p:nvPicPr>
          <p:cNvPr id="7" name="Picture 6" descr="Macallan-GroupNEWblk-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8684" y="5997109"/>
            <a:ext cx="1345316" cy="758269"/>
          </a:xfrm>
          <a:prstGeom prst="rect">
            <a:avLst/>
          </a:prstGeom>
        </p:spPr>
      </p:pic>
      <p:sp>
        <p:nvSpPr>
          <p:cNvPr id="9" name="Rectangle 8"/>
          <p:cNvSpPr/>
          <p:nvPr/>
        </p:nvSpPr>
        <p:spPr>
          <a:xfrm>
            <a:off x="0" y="333520"/>
            <a:ext cx="9144000" cy="763089"/>
          </a:xfrm>
          <a:prstGeom prst="rect">
            <a:avLst/>
          </a:prstGeom>
          <a:gradFill flip="none" rotWithShape="1">
            <a:gsLst>
              <a:gs pos="0">
                <a:srgbClr val="19ABB2"/>
              </a:gs>
              <a:gs pos="100000">
                <a:srgbClr val="57C608"/>
              </a:gs>
            </a:gsLst>
            <a:lin ang="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rot="10800000">
            <a:off x="0" y="5155196"/>
            <a:ext cx="9144000" cy="763089"/>
          </a:xfrm>
          <a:prstGeom prst="rect">
            <a:avLst/>
          </a:prstGeom>
          <a:gradFill flip="none" rotWithShape="1">
            <a:gsLst>
              <a:gs pos="0">
                <a:srgbClr val="19ABB2"/>
              </a:gs>
              <a:gs pos="100000">
                <a:srgbClr val="57C608"/>
              </a:gs>
            </a:gsLst>
            <a:lin ang="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ocial-media-icons.png"/>
          <p:cNvPicPr>
            <a:picLocks noChangeAspect="1"/>
          </p:cNvPicPr>
          <p:nvPr/>
        </p:nvPicPr>
        <p:blipFill>
          <a:blip r:embed="rId6">
            <a:alphaModFix amt="24000"/>
            <a:extLst>
              <a:ext uri="{28A0092B-C50C-407E-A947-70E740481C1C}">
                <a14:useLocalDpi xmlns:a14="http://schemas.microsoft.com/office/drawing/2010/main" val="0"/>
              </a:ext>
            </a:extLst>
          </a:blip>
          <a:stretch>
            <a:fillRect/>
          </a:stretch>
        </p:blipFill>
        <p:spPr>
          <a:xfrm>
            <a:off x="203200" y="282720"/>
            <a:ext cx="8747760" cy="847029"/>
          </a:xfrm>
          <a:prstGeom prst="rect">
            <a:avLst/>
          </a:prstGeom>
        </p:spPr>
      </p:pic>
      <p:pic>
        <p:nvPicPr>
          <p:cNvPr id="15" name="Picture 14" descr="social-media-icons.png"/>
          <p:cNvPicPr>
            <a:picLocks noChangeAspect="1"/>
          </p:cNvPicPr>
          <p:nvPr/>
        </p:nvPicPr>
        <p:blipFill>
          <a:blip r:embed="rId6">
            <a:alphaModFix amt="24000"/>
            <a:extLst>
              <a:ext uri="{28A0092B-C50C-407E-A947-70E740481C1C}">
                <a14:useLocalDpi xmlns:a14="http://schemas.microsoft.com/office/drawing/2010/main" val="0"/>
              </a:ext>
            </a:extLst>
          </a:blip>
          <a:stretch>
            <a:fillRect/>
          </a:stretch>
        </p:blipFill>
        <p:spPr>
          <a:xfrm>
            <a:off x="203200" y="5114556"/>
            <a:ext cx="8747760" cy="847029"/>
          </a:xfrm>
          <a:prstGeom prst="rect">
            <a:avLst/>
          </a:prstGeom>
        </p:spPr>
      </p:pic>
      <p:sp>
        <p:nvSpPr>
          <p:cNvPr id="12" name="Subtitle 2"/>
          <p:cNvSpPr>
            <a:spLocks noGrp="1"/>
          </p:cNvSpPr>
          <p:nvPr>
            <p:ph type="subTitle" idx="1"/>
          </p:nvPr>
        </p:nvSpPr>
        <p:spPr>
          <a:xfrm>
            <a:off x="0" y="6291263"/>
            <a:ext cx="1463675" cy="373062"/>
          </a:xfrm>
        </p:spPr>
        <p:txBody>
          <a:bodyPr>
            <a:normAutofit fontScale="70000" lnSpcReduction="20000"/>
          </a:bodyPr>
          <a:lstStyle/>
          <a:p>
            <a:r>
              <a:rPr lang="en-US" dirty="0">
                <a:solidFill>
                  <a:schemeClr val="tx1">
                    <a:lumMod val="85000"/>
                    <a:lumOff val="15000"/>
                  </a:schemeClr>
                </a:solidFill>
                <a:latin typeface="Avenir Book"/>
                <a:cs typeface="Avenir Book"/>
              </a:rPr>
              <a:t>3.13.19</a:t>
            </a:r>
          </a:p>
        </p:txBody>
      </p:sp>
      <p:sp>
        <p:nvSpPr>
          <p:cNvPr id="17" name="Title 1"/>
          <p:cNvSpPr txBox="1">
            <a:spLocks/>
          </p:cNvSpPr>
          <p:nvPr/>
        </p:nvSpPr>
        <p:spPr>
          <a:xfrm>
            <a:off x="905016" y="1363731"/>
            <a:ext cx="7345267" cy="83173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dirty="0">
                <a:solidFill>
                  <a:schemeClr val="tx1">
                    <a:lumMod val="85000"/>
                    <a:lumOff val="15000"/>
                  </a:schemeClr>
                </a:solidFill>
                <a:latin typeface="Avenir Black"/>
                <a:cs typeface="Avenir Black"/>
              </a:rPr>
              <a:t>Let’s explore LinkedIn</a:t>
            </a:r>
          </a:p>
        </p:txBody>
      </p:sp>
      <p:pic>
        <p:nvPicPr>
          <p:cNvPr id="5" name="Picture 4"/>
          <p:cNvPicPr>
            <a:picLocks noChangeAspect="1"/>
          </p:cNvPicPr>
          <p:nvPr/>
        </p:nvPicPr>
        <p:blipFill>
          <a:blip r:embed="rId7"/>
          <a:stretch>
            <a:fillRect/>
          </a:stretch>
        </p:blipFill>
        <p:spPr>
          <a:xfrm>
            <a:off x="2900459" y="2256429"/>
            <a:ext cx="3354942" cy="2682240"/>
          </a:xfrm>
          <a:prstGeom prst="rect">
            <a:avLst/>
          </a:prstGeom>
          <a:ln w="19050">
            <a:solidFill>
              <a:schemeClr val="tx1">
                <a:lumMod val="95000"/>
                <a:lumOff val="5000"/>
              </a:schemeClr>
            </a:solidFill>
          </a:ln>
        </p:spPr>
      </p:pic>
    </p:spTree>
    <p:extLst>
      <p:ext uri="{BB962C8B-B14F-4D97-AF65-F5344CB8AC3E}">
        <p14:creationId xmlns:p14="http://schemas.microsoft.com/office/powerpoint/2010/main" val="28684122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cial-media-background-circles.jpg"/>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953244" y="-2709975"/>
            <a:ext cx="11755472" cy="12107744"/>
          </a:xfrm>
          <a:prstGeom prst="rect">
            <a:avLst/>
          </a:prstGeom>
        </p:spPr>
      </p:pic>
      <p:pic>
        <p:nvPicPr>
          <p:cNvPr id="7" name="Picture 6" descr="Macallan-GroupNEWblk-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8684" y="5997109"/>
            <a:ext cx="1345316" cy="758269"/>
          </a:xfrm>
          <a:prstGeom prst="rect">
            <a:avLst/>
          </a:prstGeom>
        </p:spPr>
      </p:pic>
      <p:sp>
        <p:nvSpPr>
          <p:cNvPr id="9" name="Rectangle 8"/>
          <p:cNvSpPr/>
          <p:nvPr/>
        </p:nvSpPr>
        <p:spPr>
          <a:xfrm>
            <a:off x="0" y="333520"/>
            <a:ext cx="9144000" cy="763089"/>
          </a:xfrm>
          <a:prstGeom prst="rect">
            <a:avLst/>
          </a:prstGeom>
          <a:gradFill flip="none" rotWithShape="1">
            <a:gsLst>
              <a:gs pos="0">
                <a:srgbClr val="19ABB2"/>
              </a:gs>
              <a:gs pos="100000">
                <a:srgbClr val="57C608"/>
              </a:gs>
            </a:gsLst>
            <a:lin ang="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rot="10800000">
            <a:off x="0" y="5155196"/>
            <a:ext cx="9144000" cy="763089"/>
          </a:xfrm>
          <a:prstGeom prst="rect">
            <a:avLst/>
          </a:prstGeom>
          <a:gradFill flip="none" rotWithShape="1">
            <a:gsLst>
              <a:gs pos="0">
                <a:srgbClr val="19ABB2"/>
              </a:gs>
              <a:gs pos="100000">
                <a:srgbClr val="57C608"/>
              </a:gs>
            </a:gsLst>
            <a:lin ang="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ocial-media-icons.png"/>
          <p:cNvPicPr>
            <a:picLocks noChangeAspect="1"/>
          </p:cNvPicPr>
          <p:nvPr/>
        </p:nvPicPr>
        <p:blipFill>
          <a:blip r:embed="rId6">
            <a:alphaModFix amt="24000"/>
            <a:extLst>
              <a:ext uri="{28A0092B-C50C-407E-A947-70E740481C1C}">
                <a14:useLocalDpi xmlns:a14="http://schemas.microsoft.com/office/drawing/2010/main" val="0"/>
              </a:ext>
            </a:extLst>
          </a:blip>
          <a:stretch>
            <a:fillRect/>
          </a:stretch>
        </p:blipFill>
        <p:spPr>
          <a:xfrm>
            <a:off x="203200" y="282720"/>
            <a:ext cx="8747760" cy="847029"/>
          </a:xfrm>
          <a:prstGeom prst="rect">
            <a:avLst/>
          </a:prstGeom>
        </p:spPr>
      </p:pic>
      <p:pic>
        <p:nvPicPr>
          <p:cNvPr id="15" name="Picture 14" descr="social-media-icons.png"/>
          <p:cNvPicPr>
            <a:picLocks noChangeAspect="1"/>
          </p:cNvPicPr>
          <p:nvPr/>
        </p:nvPicPr>
        <p:blipFill>
          <a:blip r:embed="rId6">
            <a:alphaModFix amt="24000"/>
            <a:extLst>
              <a:ext uri="{28A0092B-C50C-407E-A947-70E740481C1C}">
                <a14:useLocalDpi xmlns:a14="http://schemas.microsoft.com/office/drawing/2010/main" val="0"/>
              </a:ext>
            </a:extLst>
          </a:blip>
          <a:stretch>
            <a:fillRect/>
          </a:stretch>
        </p:blipFill>
        <p:spPr>
          <a:xfrm>
            <a:off x="203200" y="5114556"/>
            <a:ext cx="8747760" cy="847029"/>
          </a:xfrm>
          <a:prstGeom prst="rect">
            <a:avLst/>
          </a:prstGeom>
        </p:spPr>
      </p:pic>
      <p:sp>
        <p:nvSpPr>
          <p:cNvPr id="12" name="Subtitle 2"/>
          <p:cNvSpPr>
            <a:spLocks noGrp="1"/>
          </p:cNvSpPr>
          <p:nvPr>
            <p:ph type="subTitle" idx="1"/>
          </p:nvPr>
        </p:nvSpPr>
        <p:spPr>
          <a:xfrm>
            <a:off x="0" y="6291263"/>
            <a:ext cx="1463675" cy="373062"/>
          </a:xfrm>
        </p:spPr>
        <p:txBody>
          <a:bodyPr>
            <a:normAutofit fontScale="70000" lnSpcReduction="20000"/>
          </a:bodyPr>
          <a:lstStyle/>
          <a:p>
            <a:r>
              <a:rPr lang="en-US" dirty="0">
                <a:solidFill>
                  <a:schemeClr val="tx1">
                    <a:lumMod val="85000"/>
                    <a:lumOff val="15000"/>
                  </a:schemeClr>
                </a:solidFill>
                <a:latin typeface="Avenir Book"/>
                <a:cs typeface="Avenir Book"/>
              </a:rPr>
              <a:t>3.13.19</a:t>
            </a:r>
          </a:p>
        </p:txBody>
      </p:sp>
      <p:sp>
        <p:nvSpPr>
          <p:cNvPr id="17" name="Title 1"/>
          <p:cNvSpPr txBox="1">
            <a:spLocks/>
          </p:cNvSpPr>
          <p:nvPr/>
        </p:nvSpPr>
        <p:spPr>
          <a:xfrm>
            <a:off x="548640" y="1366022"/>
            <a:ext cx="8047083" cy="83173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dirty="0" err="1">
                <a:solidFill>
                  <a:schemeClr val="tx1">
                    <a:lumMod val="85000"/>
                    <a:lumOff val="15000"/>
                  </a:schemeClr>
                </a:solidFill>
                <a:latin typeface="Avenir Black"/>
                <a:cs typeface="Avenir Black"/>
              </a:rPr>
              <a:t>Pinterest</a:t>
            </a:r>
            <a:r>
              <a:rPr lang="en-US" dirty="0">
                <a:solidFill>
                  <a:schemeClr val="tx1">
                    <a:lumMod val="85000"/>
                    <a:lumOff val="15000"/>
                  </a:schemeClr>
                </a:solidFill>
                <a:latin typeface="Avenir Black"/>
                <a:cs typeface="Avenir Black"/>
              </a:rPr>
              <a:t>. Has. EVERYTHING.</a:t>
            </a:r>
          </a:p>
        </p:txBody>
      </p:sp>
      <p:grpSp>
        <p:nvGrpSpPr>
          <p:cNvPr id="20" name="Group 19"/>
          <p:cNvGrpSpPr/>
          <p:nvPr/>
        </p:nvGrpSpPr>
        <p:grpSpPr>
          <a:xfrm>
            <a:off x="327660" y="2326150"/>
            <a:ext cx="8491583" cy="2620478"/>
            <a:chOff x="165100" y="2326150"/>
            <a:chExt cx="8491583" cy="2620478"/>
          </a:xfrm>
        </p:grpSpPr>
        <p:pic>
          <p:nvPicPr>
            <p:cNvPr id="19" name="Picture 18" descr="Screen Shot 2019-03-12 at 4.00.35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5100" y="2326926"/>
              <a:ext cx="1216659" cy="1563088"/>
            </a:xfrm>
            <a:prstGeom prst="rect">
              <a:avLst/>
            </a:prstGeom>
            <a:ln w="19050">
              <a:solidFill>
                <a:schemeClr val="bg1"/>
              </a:solidFill>
            </a:ln>
            <a:effectLst>
              <a:outerShdw blurRad="50800" dist="38100" dir="2700000" algn="tl" rotWithShape="0">
                <a:srgbClr val="000000">
                  <a:alpha val="43000"/>
                </a:srgbClr>
              </a:outerShdw>
            </a:effectLst>
          </p:spPr>
        </p:pic>
        <p:pic>
          <p:nvPicPr>
            <p:cNvPr id="5" name="Picture 4" descr="Screen Shot 2019-03-12 at 3.51.59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5893" y="3417559"/>
              <a:ext cx="1418346" cy="1430020"/>
            </a:xfrm>
            <a:prstGeom prst="rect">
              <a:avLst/>
            </a:prstGeom>
            <a:ln w="19050">
              <a:solidFill>
                <a:schemeClr val="bg1"/>
              </a:solidFill>
            </a:ln>
            <a:effectLst>
              <a:outerShdw blurRad="50800" dist="38100" dir="2700000" algn="tl" rotWithShape="0">
                <a:srgbClr val="000000">
                  <a:alpha val="43000"/>
                </a:srgbClr>
              </a:outerShdw>
            </a:effectLst>
          </p:spPr>
        </p:pic>
        <p:pic>
          <p:nvPicPr>
            <p:cNvPr id="8" name="Picture 7" descr="Screen Shot 2019-03-12 at 3.53.14 P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85561" y="3318510"/>
              <a:ext cx="1318259" cy="1628118"/>
            </a:xfrm>
            <a:prstGeom prst="rect">
              <a:avLst/>
            </a:prstGeom>
            <a:ln w="19050">
              <a:solidFill>
                <a:schemeClr val="bg1"/>
              </a:solidFill>
            </a:ln>
            <a:effectLst>
              <a:outerShdw blurRad="50800" dist="38100" dir="2700000" algn="tl" rotWithShape="0">
                <a:srgbClr val="000000">
                  <a:alpha val="43000"/>
                </a:srgbClr>
              </a:outerShdw>
            </a:effectLst>
          </p:spPr>
        </p:pic>
        <p:pic>
          <p:nvPicPr>
            <p:cNvPr id="10" name="Picture 9" descr="Screen Shot 2019-03-12 at 3.55.29 P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51100" y="2379490"/>
              <a:ext cx="1607070" cy="1457960"/>
            </a:xfrm>
            <a:prstGeom prst="rect">
              <a:avLst/>
            </a:prstGeom>
            <a:ln w="19050">
              <a:solidFill>
                <a:schemeClr val="bg1"/>
              </a:solidFill>
            </a:ln>
            <a:effectLst>
              <a:outerShdw blurRad="50800" dist="38100" dir="2700000" algn="tl" rotWithShape="0">
                <a:srgbClr val="000000">
                  <a:alpha val="43000"/>
                </a:srgbClr>
              </a:outerShdw>
            </a:effectLst>
          </p:spPr>
        </p:pic>
        <p:pic>
          <p:nvPicPr>
            <p:cNvPr id="11" name="Picture 10" descr="Screen Shot 2019-03-12 at 3.57.22 P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81920" y="3441399"/>
              <a:ext cx="1744980" cy="1382340"/>
            </a:xfrm>
            <a:prstGeom prst="rect">
              <a:avLst/>
            </a:prstGeom>
            <a:ln w="19050">
              <a:solidFill>
                <a:schemeClr val="bg1"/>
              </a:solidFill>
            </a:ln>
            <a:effectLst>
              <a:outerShdw blurRad="50800" dist="38100" dir="2700000" algn="tl" rotWithShape="0">
                <a:srgbClr val="000000">
                  <a:alpha val="43000"/>
                </a:srgbClr>
              </a:outerShdw>
            </a:effectLst>
          </p:spPr>
        </p:pic>
        <p:pic>
          <p:nvPicPr>
            <p:cNvPr id="18" name="Picture 17" descr="Screen Shot 2019-03-12 at 3.58.25 PM.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18100" y="2373630"/>
              <a:ext cx="1394460" cy="1469680"/>
            </a:xfrm>
            <a:prstGeom prst="rect">
              <a:avLst/>
            </a:prstGeom>
            <a:ln w="19050">
              <a:solidFill>
                <a:schemeClr val="bg1"/>
              </a:solidFill>
            </a:ln>
            <a:effectLst>
              <a:outerShdw blurRad="50800" dist="38100" dir="2700000" algn="tl" rotWithShape="0">
                <a:srgbClr val="000000">
                  <a:alpha val="43000"/>
                </a:srgbClr>
              </a:outerShdw>
            </a:effectLst>
          </p:spPr>
        </p:pic>
        <p:pic>
          <p:nvPicPr>
            <p:cNvPr id="6" name="Picture 5" descr="Screen Shot 2019-03-12 at 3.52.34 PM.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54220" y="2326150"/>
              <a:ext cx="1102463" cy="1564640"/>
            </a:xfrm>
            <a:prstGeom prst="rect">
              <a:avLst/>
            </a:prstGeom>
            <a:ln w="19050">
              <a:solidFill>
                <a:schemeClr val="bg1"/>
              </a:solidFill>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289010970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cial-media-background-circles.jpg"/>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953244" y="-2709975"/>
            <a:ext cx="11755472" cy="12107744"/>
          </a:xfrm>
          <a:prstGeom prst="rect">
            <a:avLst/>
          </a:prstGeom>
        </p:spPr>
      </p:pic>
      <p:sp>
        <p:nvSpPr>
          <p:cNvPr id="2" name="Title 1"/>
          <p:cNvSpPr>
            <a:spLocks noGrp="1"/>
          </p:cNvSpPr>
          <p:nvPr>
            <p:ph type="ctrTitle"/>
          </p:nvPr>
        </p:nvSpPr>
        <p:spPr>
          <a:xfrm>
            <a:off x="905016" y="2675062"/>
            <a:ext cx="7345267" cy="831738"/>
          </a:xfrm>
        </p:spPr>
        <p:txBody>
          <a:bodyPr>
            <a:normAutofit/>
          </a:bodyPr>
          <a:lstStyle/>
          <a:p>
            <a:r>
              <a:rPr lang="en-US" dirty="0">
                <a:solidFill>
                  <a:schemeClr val="tx1">
                    <a:lumMod val="85000"/>
                    <a:lumOff val="15000"/>
                  </a:schemeClr>
                </a:solidFill>
                <a:latin typeface="Avenir Black"/>
                <a:cs typeface="Avenir Black"/>
              </a:rPr>
              <a:t>Q &amp; A</a:t>
            </a:r>
          </a:p>
        </p:txBody>
      </p:sp>
      <p:pic>
        <p:nvPicPr>
          <p:cNvPr id="7" name="Picture 6" descr="Macallan-GroupNEWblk-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8684" y="5997109"/>
            <a:ext cx="1345316" cy="758269"/>
          </a:xfrm>
          <a:prstGeom prst="rect">
            <a:avLst/>
          </a:prstGeom>
        </p:spPr>
      </p:pic>
      <p:sp>
        <p:nvSpPr>
          <p:cNvPr id="9" name="Rectangle 8"/>
          <p:cNvSpPr/>
          <p:nvPr/>
        </p:nvSpPr>
        <p:spPr>
          <a:xfrm>
            <a:off x="0" y="333520"/>
            <a:ext cx="9144000" cy="763089"/>
          </a:xfrm>
          <a:prstGeom prst="rect">
            <a:avLst/>
          </a:prstGeom>
          <a:gradFill flip="none" rotWithShape="1">
            <a:gsLst>
              <a:gs pos="0">
                <a:srgbClr val="19ABB2"/>
              </a:gs>
              <a:gs pos="100000">
                <a:srgbClr val="57C608"/>
              </a:gs>
            </a:gsLst>
            <a:lin ang="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rot="10800000">
            <a:off x="0" y="5155196"/>
            <a:ext cx="9144000" cy="763089"/>
          </a:xfrm>
          <a:prstGeom prst="rect">
            <a:avLst/>
          </a:prstGeom>
          <a:gradFill flip="none" rotWithShape="1">
            <a:gsLst>
              <a:gs pos="0">
                <a:srgbClr val="19ABB2"/>
              </a:gs>
              <a:gs pos="100000">
                <a:srgbClr val="57C608"/>
              </a:gs>
            </a:gsLst>
            <a:lin ang="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ocial-media-icons.png"/>
          <p:cNvPicPr>
            <a:picLocks noChangeAspect="1"/>
          </p:cNvPicPr>
          <p:nvPr/>
        </p:nvPicPr>
        <p:blipFill>
          <a:blip r:embed="rId5">
            <a:alphaModFix amt="24000"/>
            <a:extLst>
              <a:ext uri="{28A0092B-C50C-407E-A947-70E740481C1C}">
                <a14:useLocalDpi xmlns:a14="http://schemas.microsoft.com/office/drawing/2010/main" val="0"/>
              </a:ext>
            </a:extLst>
          </a:blip>
          <a:stretch>
            <a:fillRect/>
          </a:stretch>
        </p:blipFill>
        <p:spPr>
          <a:xfrm>
            <a:off x="203200" y="282720"/>
            <a:ext cx="8747760" cy="847029"/>
          </a:xfrm>
          <a:prstGeom prst="rect">
            <a:avLst/>
          </a:prstGeom>
        </p:spPr>
      </p:pic>
      <p:pic>
        <p:nvPicPr>
          <p:cNvPr id="15" name="Picture 14" descr="social-media-icons.png"/>
          <p:cNvPicPr>
            <a:picLocks noChangeAspect="1"/>
          </p:cNvPicPr>
          <p:nvPr/>
        </p:nvPicPr>
        <p:blipFill>
          <a:blip r:embed="rId5">
            <a:alphaModFix amt="24000"/>
            <a:extLst>
              <a:ext uri="{28A0092B-C50C-407E-A947-70E740481C1C}">
                <a14:useLocalDpi xmlns:a14="http://schemas.microsoft.com/office/drawing/2010/main" val="0"/>
              </a:ext>
            </a:extLst>
          </a:blip>
          <a:stretch>
            <a:fillRect/>
          </a:stretch>
        </p:blipFill>
        <p:spPr>
          <a:xfrm>
            <a:off x="203200" y="5114556"/>
            <a:ext cx="8747760" cy="847029"/>
          </a:xfrm>
          <a:prstGeom prst="rect">
            <a:avLst/>
          </a:prstGeom>
        </p:spPr>
      </p:pic>
      <p:sp>
        <p:nvSpPr>
          <p:cNvPr id="12" name="Subtitle 2"/>
          <p:cNvSpPr txBox="1">
            <a:spLocks/>
          </p:cNvSpPr>
          <p:nvPr/>
        </p:nvSpPr>
        <p:spPr>
          <a:xfrm>
            <a:off x="0" y="6291513"/>
            <a:ext cx="1463649" cy="373501"/>
          </a:xfrm>
          <a:prstGeom prst="rect">
            <a:avLst/>
          </a:prstGeom>
        </p:spPr>
        <p:txBody>
          <a:bodyPr vert="horz" lIns="91440" tIns="45720" rIns="91440" bIns="45720" rtlCol="0">
            <a:normAutofit fontScale="70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a:solidFill>
                  <a:schemeClr val="tx1">
                    <a:lumMod val="85000"/>
                    <a:lumOff val="15000"/>
                  </a:schemeClr>
                </a:solidFill>
                <a:latin typeface="Avenir Book"/>
                <a:cs typeface="Avenir Book"/>
              </a:rPr>
              <a:t>3.13.19</a:t>
            </a:r>
            <a:endParaRPr lang="en-US" dirty="0">
              <a:solidFill>
                <a:schemeClr val="tx1">
                  <a:lumMod val="85000"/>
                  <a:lumOff val="15000"/>
                </a:schemeClr>
              </a:solidFill>
              <a:latin typeface="Avenir Book"/>
              <a:cs typeface="Avenir Book"/>
            </a:endParaRPr>
          </a:p>
        </p:txBody>
      </p:sp>
    </p:spTree>
    <p:extLst>
      <p:ext uri="{BB962C8B-B14F-4D97-AF65-F5344CB8AC3E}">
        <p14:creationId xmlns:p14="http://schemas.microsoft.com/office/powerpoint/2010/main" val="2095599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cial-media-background-circles.jpg"/>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953244" y="-2709975"/>
            <a:ext cx="11755472" cy="12107744"/>
          </a:xfrm>
          <a:prstGeom prst="rect">
            <a:avLst/>
          </a:prstGeom>
        </p:spPr>
      </p:pic>
      <p:sp>
        <p:nvSpPr>
          <p:cNvPr id="2" name="Title 1"/>
          <p:cNvSpPr>
            <a:spLocks noGrp="1"/>
          </p:cNvSpPr>
          <p:nvPr>
            <p:ph type="ctrTitle"/>
          </p:nvPr>
        </p:nvSpPr>
        <p:spPr>
          <a:xfrm>
            <a:off x="905016" y="2796291"/>
            <a:ext cx="7345267" cy="831738"/>
          </a:xfrm>
        </p:spPr>
        <p:txBody>
          <a:bodyPr>
            <a:normAutofit fontScale="90000"/>
          </a:bodyPr>
          <a:lstStyle/>
          <a:p>
            <a:pPr>
              <a:lnSpc>
                <a:spcPct val="90000"/>
              </a:lnSpc>
            </a:pPr>
            <a:r>
              <a:rPr lang="en-US" dirty="0">
                <a:solidFill>
                  <a:schemeClr val="tx1">
                    <a:lumMod val="85000"/>
                    <a:lumOff val="15000"/>
                  </a:schemeClr>
                </a:solidFill>
                <a:latin typeface="Avenir Black"/>
                <a:cs typeface="Avenir Black"/>
              </a:rPr>
              <a:t>We’re doing “mini” </a:t>
            </a:r>
            <a:br>
              <a:rPr lang="en-US" dirty="0">
                <a:solidFill>
                  <a:schemeClr val="tx1">
                    <a:lumMod val="85000"/>
                    <a:lumOff val="15000"/>
                  </a:schemeClr>
                </a:solidFill>
                <a:latin typeface="Avenir Black"/>
                <a:cs typeface="Avenir Black"/>
              </a:rPr>
            </a:br>
            <a:r>
              <a:rPr lang="en-US" dirty="0">
                <a:solidFill>
                  <a:schemeClr val="tx1">
                    <a:lumMod val="85000"/>
                    <a:lumOff val="15000"/>
                  </a:schemeClr>
                </a:solidFill>
                <a:latin typeface="Avenir Black"/>
                <a:cs typeface="Avenir Black"/>
              </a:rPr>
              <a:t>headshot sessions!</a:t>
            </a:r>
          </a:p>
        </p:txBody>
      </p:sp>
      <p:pic>
        <p:nvPicPr>
          <p:cNvPr id="7" name="Picture 6" descr="Macallan-GroupNEWblk-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8684" y="5997109"/>
            <a:ext cx="1345316" cy="758269"/>
          </a:xfrm>
          <a:prstGeom prst="rect">
            <a:avLst/>
          </a:prstGeom>
        </p:spPr>
      </p:pic>
      <p:sp>
        <p:nvSpPr>
          <p:cNvPr id="9" name="Rectangle 8"/>
          <p:cNvSpPr/>
          <p:nvPr/>
        </p:nvSpPr>
        <p:spPr>
          <a:xfrm>
            <a:off x="0" y="333520"/>
            <a:ext cx="9144000" cy="763089"/>
          </a:xfrm>
          <a:prstGeom prst="rect">
            <a:avLst/>
          </a:prstGeom>
          <a:gradFill flip="none" rotWithShape="1">
            <a:gsLst>
              <a:gs pos="0">
                <a:srgbClr val="19ABB2"/>
              </a:gs>
              <a:gs pos="100000">
                <a:srgbClr val="57C608"/>
              </a:gs>
            </a:gsLst>
            <a:lin ang="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rot="10800000">
            <a:off x="0" y="5155196"/>
            <a:ext cx="9144000" cy="763089"/>
          </a:xfrm>
          <a:prstGeom prst="rect">
            <a:avLst/>
          </a:prstGeom>
          <a:gradFill flip="none" rotWithShape="1">
            <a:gsLst>
              <a:gs pos="0">
                <a:srgbClr val="19ABB2"/>
              </a:gs>
              <a:gs pos="100000">
                <a:srgbClr val="57C608"/>
              </a:gs>
            </a:gsLst>
            <a:lin ang="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905016" y="3710690"/>
            <a:ext cx="7345267" cy="1094989"/>
          </a:xfrm>
          <a:prstGeom prst="rect">
            <a:avLst/>
          </a:prstGeom>
        </p:spPr>
        <p:txBody>
          <a:bodyPr vert="horz" lIns="91440" tIns="45720" rIns="91440" bIns="45720" rtlCol="0" anchor="ctr">
            <a:normAutofit fontScale="4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US" dirty="0">
                <a:solidFill>
                  <a:schemeClr val="tx1">
                    <a:lumMod val="85000"/>
                    <a:lumOff val="15000"/>
                  </a:schemeClr>
                </a:solidFill>
                <a:latin typeface="Avenir Book"/>
                <a:cs typeface="Avenir Book"/>
              </a:rPr>
              <a:t>If you need an updated headshot for your social media </a:t>
            </a:r>
            <a:br>
              <a:rPr lang="en-US" dirty="0">
                <a:solidFill>
                  <a:schemeClr val="tx1">
                    <a:lumMod val="85000"/>
                    <a:lumOff val="15000"/>
                  </a:schemeClr>
                </a:solidFill>
                <a:latin typeface="Avenir Book"/>
                <a:cs typeface="Avenir Book"/>
              </a:rPr>
            </a:br>
            <a:r>
              <a:rPr lang="en-US" dirty="0">
                <a:solidFill>
                  <a:schemeClr val="tx1">
                    <a:lumMod val="85000"/>
                    <a:lumOff val="15000"/>
                  </a:schemeClr>
                </a:solidFill>
                <a:latin typeface="Avenir Book"/>
                <a:cs typeface="Avenir Book"/>
              </a:rPr>
              <a:t>and you haven’t already signed up for a time slot, </a:t>
            </a:r>
            <a:br>
              <a:rPr lang="en-US" dirty="0">
                <a:solidFill>
                  <a:schemeClr val="tx1">
                    <a:lumMod val="85000"/>
                    <a:lumOff val="15000"/>
                  </a:schemeClr>
                </a:solidFill>
                <a:latin typeface="Avenir Book"/>
                <a:cs typeface="Avenir Book"/>
              </a:rPr>
            </a:br>
            <a:r>
              <a:rPr lang="en-US" dirty="0">
                <a:solidFill>
                  <a:schemeClr val="tx1">
                    <a:lumMod val="85000"/>
                    <a:lumOff val="15000"/>
                  </a:schemeClr>
                </a:solidFill>
                <a:latin typeface="Avenir Book"/>
                <a:cs typeface="Avenir Book"/>
              </a:rPr>
              <a:t>see Michele or Emma after this presentation.</a:t>
            </a:r>
          </a:p>
        </p:txBody>
      </p:sp>
      <p:pic>
        <p:nvPicPr>
          <p:cNvPr id="6" name="Picture 5" descr="camera-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1920" y="1528057"/>
            <a:ext cx="1270000" cy="993913"/>
          </a:xfrm>
          <a:prstGeom prst="rect">
            <a:avLst/>
          </a:prstGeom>
        </p:spPr>
      </p:pic>
      <p:pic>
        <p:nvPicPr>
          <p:cNvPr id="15" name="Picture 14" descr="social-media-icons.png"/>
          <p:cNvPicPr>
            <a:picLocks noChangeAspect="1"/>
          </p:cNvPicPr>
          <p:nvPr/>
        </p:nvPicPr>
        <p:blipFill>
          <a:blip r:embed="rId6">
            <a:alphaModFix amt="24000"/>
            <a:extLst>
              <a:ext uri="{28A0092B-C50C-407E-A947-70E740481C1C}">
                <a14:useLocalDpi xmlns:a14="http://schemas.microsoft.com/office/drawing/2010/main" val="0"/>
              </a:ext>
            </a:extLst>
          </a:blip>
          <a:stretch>
            <a:fillRect/>
          </a:stretch>
        </p:blipFill>
        <p:spPr>
          <a:xfrm>
            <a:off x="203200" y="282720"/>
            <a:ext cx="8747760" cy="847029"/>
          </a:xfrm>
          <a:prstGeom prst="rect">
            <a:avLst/>
          </a:prstGeom>
        </p:spPr>
      </p:pic>
      <p:pic>
        <p:nvPicPr>
          <p:cNvPr id="16" name="Picture 15" descr="social-media-icons.png"/>
          <p:cNvPicPr>
            <a:picLocks noChangeAspect="1"/>
          </p:cNvPicPr>
          <p:nvPr/>
        </p:nvPicPr>
        <p:blipFill>
          <a:blip r:embed="rId6">
            <a:alphaModFix amt="24000"/>
            <a:extLst>
              <a:ext uri="{28A0092B-C50C-407E-A947-70E740481C1C}">
                <a14:useLocalDpi xmlns:a14="http://schemas.microsoft.com/office/drawing/2010/main" val="0"/>
              </a:ext>
            </a:extLst>
          </a:blip>
          <a:stretch>
            <a:fillRect/>
          </a:stretch>
        </p:blipFill>
        <p:spPr>
          <a:xfrm>
            <a:off x="203200" y="5114556"/>
            <a:ext cx="8747760" cy="847029"/>
          </a:xfrm>
          <a:prstGeom prst="rect">
            <a:avLst/>
          </a:prstGeom>
        </p:spPr>
      </p:pic>
      <p:sp>
        <p:nvSpPr>
          <p:cNvPr id="17" name="Subtitle 2"/>
          <p:cNvSpPr txBox="1">
            <a:spLocks/>
          </p:cNvSpPr>
          <p:nvPr/>
        </p:nvSpPr>
        <p:spPr>
          <a:xfrm>
            <a:off x="0" y="6291513"/>
            <a:ext cx="1463649" cy="373501"/>
          </a:xfrm>
          <a:prstGeom prst="rect">
            <a:avLst/>
          </a:prstGeom>
        </p:spPr>
        <p:txBody>
          <a:bodyPr vert="horz" lIns="91440" tIns="45720" rIns="91440" bIns="45720" rtlCol="0">
            <a:normAutofit fontScale="70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a:solidFill>
                  <a:schemeClr val="tx1">
                    <a:lumMod val="85000"/>
                    <a:lumOff val="15000"/>
                  </a:schemeClr>
                </a:solidFill>
                <a:latin typeface="Avenir Book"/>
                <a:cs typeface="Avenir Book"/>
              </a:rPr>
              <a:t>3.13.19</a:t>
            </a:r>
            <a:endParaRPr lang="en-US" dirty="0">
              <a:solidFill>
                <a:schemeClr val="tx1">
                  <a:lumMod val="85000"/>
                  <a:lumOff val="15000"/>
                </a:schemeClr>
              </a:solidFill>
              <a:latin typeface="Avenir Book"/>
              <a:cs typeface="Avenir Book"/>
            </a:endParaRPr>
          </a:p>
        </p:txBody>
      </p:sp>
    </p:spTree>
    <p:extLst>
      <p:ext uri="{BB962C8B-B14F-4D97-AF65-F5344CB8AC3E}">
        <p14:creationId xmlns:p14="http://schemas.microsoft.com/office/powerpoint/2010/main" val="2241335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cial-media-background-circles.jpg"/>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953244" y="-2709975"/>
            <a:ext cx="11755472" cy="12107744"/>
          </a:xfrm>
          <a:prstGeom prst="rect">
            <a:avLst/>
          </a:prstGeom>
        </p:spPr>
      </p:pic>
      <p:sp>
        <p:nvSpPr>
          <p:cNvPr id="2" name="Title 1"/>
          <p:cNvSpPr>
            <a:spLocks noGrp="1"/>
          </p:cNvSpPr>
          <p:nvPr>
            <p:ph type="ctrTitle"/>
          </p:nvPr>
        </p:nvSpPr>
        <p:spPr>
          <a:xfrm>
            <a:off x="905016" y="2644582"/>
            <a:ext cx="7345267" cy="831738"/>
          </a:xfrm>
        </p:spPr>
        <p:txBody>
          <a:bodyPr>
            <a:normAutofit/>
          </a:bodyPr>
          <a:lstStyle/>
          <a:p>
            <a:r>
              <a:rPr lang="en-US" dirty="0">
                <a:solidFill>
                  <a:schemeClr val="tx1">
                    <a:lumMod val="85000"/>
                    <a:lumOff val="15000"/>
                  </a:schemeClr>
                </a:solidFill>
                <a:latin typeface="Avenir Black"/>
                <a:cs typeface="Avenir Black"/>
              </a:rPr>
              <a:t>Thank you!</a:t>
            </a:r>
          </a:p>
        </p:txBody>
      </p:sp>
      <p:pic>
        <p:nvPicPr>
          <p:cNvPr id="7" name="Picture 6" descr="Macallan-GroupNEWblk-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8684" y="5997109"/>
            <a:ext cx="1345316" cy="758269"/>
          </a:xfrm>
          <a:prstGeom prst="rect">
            <a:avLst/>
          </a:prstGeom>
        </p:spPr>
      </p:pic>
      <p:sp>
        <p:nvSpPr>
          <p:cNvPr id="9" name="Rectangle 8"/>
          <p:cNvSpPr/>
          <p:nvPr/>
        </p:nvSpPr>
        <p:spPr>
          <a:xfrm>
            <a:off x="0" y="333520"/>
            <a:ext cx="9144000" cy="763089"/>
          </a:xfrm>
          <a:prstGeom prst="rect">
            <a:avLst/>
          </a:prstGeom>
          <a:gradFill flip="none" rotWithShape="1">
            <a:gsLst>
              <a:gs pos="0">
                <a:srgbClr val="19ABB2"/>
              </a:gs>
              <a:gs pos="100000">
                <a:srgbClr val="57C608"/>
              </a:gs>
            </a:gsLst>
            <a:lin ang="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rot="10800000">
            <a:off x="0" y="5155196"/>
            <a:ext cx="9144000" cy="763089"/>
          </a:xfrm>
          <a:prstGeom prst="rect">
            <a:avLst/>
          </a:prstGeom>
          <a:gradFill flip="none" rotWithShape="1">
            <a:gsLst>
              <a:gs pos="0">
                <a:srgbClr val="19ABB2"/>
              </a:gs>
              <a:gs pos="100000">
                <a:srgbClr val="57C608"/>
              </a:gs>
            </a:gsLst>
            <a:lin ang="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ocial-media-icons.png"/>
          <p:cNvPicPr>
            <a:picLocks noChangeAspect="1"/>
          </p:cNvPicPr>
          <p:nvPr/>
        </p:nvPicPr>
        <p:blipFill>
          <a:blip r:embed="rId5">
            <a:alphaModFix amt="24000"/>
            <a:extLst>
              <a:ext uri="{28A0092B-C50C-407E-A947-70E740481C1C}">
                <a14:useLocalDpi xmlns:a14="http://schemas.microsoft.com/office/drawing/2010/main" val="0"/>
              </a:ext>
            </a:extLst>
          </a:blip>
          <a:stretch>
            <a:fillRect/>
          </a:stretch>
        </p:blipFill>
        <p:spPr>
          <a:xfrm>
            <a:off x="203200" y="282720"/>
            <a:ext cx="8747760" cy="847029"/>
          </a:xfrm>
          <a:prstGeom prst="rect">
            <a:avLst/>
          </a:prstGeom>
        </p:spPr>
      </p:pic>
      <p:pic>
        <p:nvPicPr>
          <p:cNvPr id="15" name="Picture 14" descr="social-media-icons.png"/>
          <p:cNvPicPr>
            <a:picLocks noChangeAspect="1"/>
          </p:cNvPicPr>
          <p:nvPr/>
        </p:nvPicPr>
        <p:blipFill>
          <a:blip r:embed="rId5">
            <a:alphaModFix amt="24000"/>
            <a:extLst>
              <a:ext uri="{28A0092B-C50C-407E-A947-70E740481C1C}">
                <a14:useLocalDpi xmlns:a14="http://schemas.microsoft.com/office/drawing/2010/main" val="0"/>
              </a:ext>
            </a:extLst>
          </a:blip>
          <a:stretch>
            <a:fillRect/>
          </a:stretch>
        </p:blipFill>
        <p:spPr>
          <a:xfrm>
            <a:off x="203200" y="5114556"/>
            <a:ext cx="8747760" cy="847029"/>
          </a:xfrm>
          <a:prstGeom prst="rect">
            <a:avLst/>
          </a:prstGeom>
        </p:spPr>
      </p:pic>
      <p:sp>
        <p:nvSpPr>
          <p:cNvPr id="12" name="Subtitle 2"/>
          <p:cNvSpPr txBox="1">
            <a:spLocks/>
          </p:cNvSpPr>
          <p:nvPr/>
        </p:nvSpPr>
        <p:spPr>
          <a:xfrm>
            <a:off x="0" y="6291513"/>
            <a:ext cx="1463649" cy="373501"/>
          </a:xfrm>
          <a:prstGeom prst="rect">
            <a:avLst/>
          </a:prstGeom>
        </p:spPr>
        <p:txBody>
          <a:bodyPr vert="horz" lIns="91440" tIns="45720" rIns="91440" bIns="45720" rtlCol="0">
            <a:normAutofit fontScale="70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a:solidFill>
                  <a:schemeClr val="tx1">
                    <a:lumMod val="85000"/>
                    <a:lumOff val="15000"/>
                  </a:schemeClr>
                </a:solidFill>
                <a:latin typeface="Avenir Book"/>
                <a:cs typeface="Avenir Book"/>
              </a:rPr>
              <a:t>3.13.19</a:t>
            </a:r>
            <a:endParaRPr lang="en-US" dirty="0">
              <a:solidFill>
                <a:schemeClr val="tx1">
                  <a:lumMod val="85000"/>
                  <a:lumOff val="15000"/>
                </a:schemeClr>
              </a:solidFill>
              <a:latin typeface="Avenir Book"/>
              <a:cs typeface="Avenir Book"/>
            </a:endParaRPr>
          </a:p>
        </p:txBody>
      </p:sp>
    </p:spTree>
    <p:extLst>
      <p:ext uri="{BB962C8B-B14F-4D97-AF65-F5344CB8AC3E}">
        <p14:creationId xmlns:p14="http://schemas.microsoft.com/office/powerpoint/2010/main" val="3281437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cial-media-background-circles.jpg"/>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953244" y="-2709975"/>
            <a:ext cx="11755472" cy="12107744"/>
          </a:xfrm>
          <a:prstGeom prst="rect">
            <a:avLst/>
          </a:prstGeom>
        </p:spPr>
      </p:pic>
      <p:sp>
        <p:nvSpPr>
          <p:cNvPr id="2" name="Title 1"/>
          <p:cNvSpPr>
            <a:spLocks noGrp="1"/>
          </p:cNvSpPr>
          <p:nvPr>
            <p:ph type="ctrTitle"/>
          </p:nvPr>
        </p:nvSpPr>
        <p:spPr>
          <a:xfrm>
            <a:off x="905016" y="2644582"/>
            <a:ext cx="7345267" cy="831738"/>
          </a:xfrm>
        </p:spPr>
        <p:txBody>
          <a:bodyPr>
            <a:normAutofit/>
          </a:bodyPr>
          <a:lstStyle/>
          <a:p>
            <a:r>
              <a:rPr lang="en-US" dirty="0">
                <a:solidFill>
                  <a:schemeClr val="tx1">
                    <a:lumMod val="85000"/>
                    <a:lumOff val="15000"/>
                  </a:schemeClr>
                </a:solidFill>
                <a:latin typeface="Avenir Black"/>
                <a:cs typeface="Avenir Black"/>
              </a:rPr>
              <a:t>Welcome!</a:t>
            </a:r>
          </a:p>
        </p:txBody>
      </p:sp>
      <p:pic>
        <p:nvPicPr>
          <p:cNvPr id="7" name="Picture 6" descr="Macallan-GroupNEWblk-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8684" y="5997109"/>
            <a:ext cx="1345316" cy="758269"/>
          </a:xfrm>
          <a:prstGeom prst="rect">
            <a:avLst/>
          </a:prstGeom>
        </p:spPr>
      </p:pic>
      <p:sp>
        <p:nvSpPr>
          <p:cNvPr id="9" name="Rectangle 8"/>
          <p:cNvSpPr/>
          <p:nvPr/>
        </p:nvSpPr>
        <p:spPr>
          <a:xfrm>
            <a:off x="0" y="333520"/>
            <a:ext cx="9144000" cy="763089"/>
          </a:xfrm>
          <a:prstGeom prst="rect">
            <a:avLst/>
          </a:prstGeom>
          <a:gradFill flip="none" rotWithShape="1">
            <a:gsLst>
              <a:gs pos="0">
                <a:srgbClr val="19ABB2"/>
              </a:gs>
              <a:gs pos="100000">
                <a:srgbClr val="57C608"/>
              </a:gs>
            </a:gsLst>
            <a:lin ang="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rot="10800000">
            <a:off x="0" y="5155196"/>
            <a:ext cx="9144000" cy="763089"/>
          </a:xfrm>
          <a:prstGeom prst="rect">
            <a:avLst/>
          </a:prstGeom>
          <a:gradFill flip="none" rotWithShape="1">
            <a:gsLst>
              <a:gs pos="0">
                <a:srgbClr val="19ABB2"/>
              </a:gs>
              <a:gs pos="100000">
                <a:srgbClr val="57C608"/>
              </a:gs>
            </a:gsLst>
            <a:lin ang="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ocial-media-icons.png"/>
          <p:cNvPicPr>
            <a:picLocks noChangeAspect="1"/>
          </p:cNvPicPr>
          <p:nvPr/>
        </p:nvPicPr>
        <p:blipFill>
          <a:blip r:embed="rId5">
            <a:alphaModFix amt="24000"/>
            <a:extLst>
              <a:ext uri="{28A0092B-C50C-407E-A947-70E740481C1C}">
                <a14:useLocalDpi xmlns:a14="http://schemas.microsoft.com/office/drawing/2010/main" val="0"/>
              </a:ext>
            </a:extLst>
          </a:blip>
          <a:stretch>
            <a:fillRect/>
          </a:stretch>
        </p:blipFill>
        <p:spPr>
          <a:xfrm>
            <a:off x="203200" y="282720"/>
            <a:ext cx="8747760" cy="847029"/>
          </a:xfrm>
          <a:prstGeom prst="rect">
            <a:avLst/>
          </a:prstGeom>
        </p:spPr>
      </p:pic>
      <p:pic>
        <p:nvPicPr>
          <p:cNvPr id="15" name="Picture 14" descr="social-media-icons.png"/>
          <p:cNvPicPr>
            <a:picLocks noChangeAspect="1"/>
          </p:cNvPicPr>
          <p:nvPr/>
        </p:nvPicPr>
        <p:blipFill>
          <a:blip r:embed="rId5">
            <a:alphaModFix amt="24000"/>
            <a:extLst>
              <a:ext uri="{28A0092B-C50C-407E-A947-70E740481C1C}">
                <a14:useLocalDpi xmlns:a14="http://schemas.microsoft.com/office/drawing/2010/main" val="0"/>
              </a:ext>
            </a:extLst>
          </a:blip>
          <a:stretch>
            <a:fillRect/>
          </a:stretch>
        </p:blipFill>
        <p:spPr>
          <a:xfrm>
            <a:off x="203200" y="5114556"/>
            <a:ext cx="8747760" cy="847029"/>
          </a:xfrm>
          <a:prstGeom prst="rect">
            <a:avLst/>
          </a:prstGeom>
        </p:spPr>
      </p:pic>
      <p:sp>
        <p:nvSpPr>
          <p:cNvPr id="12" name="Subtitle 2"/>
          <p:cNvSpPr txBox="1">
            <a:spLocks/>
          </p:cNvSpPr>
          <p:nvPr/>
        </p:nvSpPr>
        <p:spPr>
          <a:xfrm>
            <a:off x="0" y="6291513"/>
            <a:ext cx="1463649" cy="373501"/>
          </a:xfrm>
          <a:prstGeom prst="rect">
            <a:avLst/>
          </a:prstGeom>
        </p:spPr>
        <p:txBody>
          <a:bodyPr vert="horz" lIns="91440" tIns="45720" rIns="91440" bIns="45720" rtlCol="0">
            <a:normAutofit fontScale="70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a:solidFill>
                  <a:schemeClr val="tx1">
                    <a:lumMod val="85000"/>
                    <a:lumOff val="15000"/>
                  </a:schemeClr>
                </a:solidFill>
                <a:latin typeface="Avenir Book"/>
                <a:cs typeface="Avenir Book"/>
              </a:rPr>
              <a:t>3.13.19</a:t>
            </a:r>
            <a:endParaRPr lang="en-US" dirty="0">
              <a:solidFill>
                <a:schemeClr val="tx1">
                  <a:lumMod val="85000"/>
                  <a:lumOff val="15000"/>
                </a:schemeClr>
              </a:solidFill>
              <a:latin typeface="Avenir Book"/>
              <a:cs typeface="Avenir Book"/>
            </a:endParaRPr>
          </a:p>
        </p:txBody>
      </p:sp>
    </p:spTree>
    <p:extLst>
      <p:ext uri="{BB962C8B-B14F-4D97-AF65-F5344CB8AC3E}">
        <p14:creationId xmlns:p14="http://schemas.microsoft.com/office/powerpoint/2010/main" val="167864027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cial-media-background-circles.jpg"/>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953244" y="-2709975"/>
            <a:ext cx="11755472" cy="12107744"/>
          </a:xfrm>
          <a:prstGeom prst="rect">
            <a:avLst/>
          </a:prstGeom>
        </p:spPr>
      </p:pic>
      <p:sp>
        <p:nvSpPr>
          <p:cNvPr id="2" name="Title 1"/>
          <p:cNvSpPr>
            <a:spLocks noGrp="1"/>
          </p:cNvSpPr>
          <p:nvPr>
            <p:ph type="ctrTitle"/>
          </p:nvPr>
        </p:nvSpPr>
        <p:spPr>
          <a:xfrm>
            <a:off x="905016" y="1598102"/>
            <a:ext cx="7345267" cy="831738"/>
          </a:xfrm>
        </p:spPr>
        <p:txBody>
          <a:bodyPr>
            <a:normAutofit fontScale="90000"/>
          </a:bodyPr>
          <a:lstStyle/>
          <a:p>
            <a:r>
              <a:rPr lang="en-US" dirty="0">
                <a:solidFill>
                  <a:schemeClr val="tx1">
                    <a:lumMod val="85000"/>
                    <a:lumOff val="15000"/>
                  </a:schemeClr>
                </a:solidFill>
                <a:latin typeface="Avenir Black"/>
                <a:cs typeface="Avenir Black"/>
              </a:rPr>
              <a:t>Why do I need to keep my social media professional?</a:t>
            </a:r>
          </a:p>
        </p:txBody>
      </p:sp>
      <p:pic>
        <p:nvPicPr>
          <p:cNvPr id="7" name="Picture 6" descr="Macallan-GroupNEWblk-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8684" y="5997109"/>
            <a:ext cx="1345316" cy="758269"/>
          </a:xfrm>
          <a:prstGeom prst="rect">
            <a:avLst/>
          </a:prstGeom>
        </p:spPr>
      </p:pic>
      <p:sp>
        <p:nvSpPr>
          <p:cNvPr id="9" name="Rectangle 8"/>
          <p:cNvSpPr/>
          <p:nvPr/>
        </p:nvSpPr>
        <p:spPr>
          <a:xfrm>
            <a:off x="0" y="333520"/>
            <a:ext cx="9144000" cy="763089"/>
          </a:xfrm>
          <a:prstGeom prst="rect">
            <a:avLst/>
          </a:prstGeom>
          <a:gradFill flip="none" rotWithShape="1">
            <a:gsLst>
              <a:gs pos="0">
                <a:srgbClr val="19ABB2"/>
              </a:gs>
              <a:gs pos="100000">
                <a:srgbClr val="57C608"/>
              </a:gs>
            </a:gsLst>
            <a:lin ang="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rot="10800000">
            <a:off x="0" y="5155196"/>
            <a:ext cx="9144000" cy="763089"/>
          </a:xfrm>
          <a:prstGeom prst="rect">
            <a:avLst/>
          </a:prstGeom>
          <a:gradFill flip="none" rotWithShape="1">
            <a:gsLst>
              <a:gs pos="0">
                <a:srgbClr val="19ABB2"/>
              </a:gs>
              <a:gs pos="100000">
                <a:srgbClr val="57C608"/>
              </a:gs>
            </a:gsLst>
            <a:lin ang="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Screen Shot 2019-02-22 at 12.11.05 PM.png">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54960" y="2850514"/>
            <a:ext cx="3434080" cy="1910207"/>
          </a:xfrm>
          <a:prstGeom prst="rect">
            <a:avLst/>
          </a:prstGeom>
          <a:ln w="19050">
            <a:solidFill>
              <a:schemeClr val="tx1">
                <a:lumMod val="85000"/>
                <a:lumOff val="15000"/>
              </a:schemeClr>
            </a:solidFill>
          </a:ln>
        </p:spPr>
      </p:pic>
      <p:pic>
        <p:nvPicPr>
          <p:cNvPr id="14" name="Picture 13" descr="social-media-icons.png"/>
          <p:cNvPicPr>
            <a:picLocks noChangeAspect="1"/>
          </p:cNvPicPr>
          <p:nvPr/>
        </p:nvPicPr>
        <p:blipFill>
          <a:blip r:embed="rId7">
            <a:alphaModFix amt="24000"/>
            <a:extLst>
              <a:ext uri="{28A0092B-C50C-407E-A947-70E740481C1C}">
                <a14:useLocalDpi xmlns:a14="http://schemas.microsoft.com/office/drawing/2010/main" val="0"/>
              </a:ext>
            </a:extLst>
          </a:blip>
          <a:stretch>
            <a:fillRect/>
          </a:stretch>
        </p:blipFill>
        <p:spPr>
          <a:xfrm>
            <a:off x="203200" y="282720"/>
            <a:ext cx="8747760" cy="847029"/>
          </a:xfrm>
          <a:prstGeom prst="rect">
            <a:avLst/>
          </a:prstGeom>
        </p:spPr>
      </p:pic>
      <p:pic>
        <p:nvPicPr>
          <p:cNvPr id="15" name="Picture 14" descr="social-media-icons.png"/>
          <p:cNvPicPr>
            <a:picLocks noChangeAspect="1"/>
          </p:cNvPicPr>
          <p:nvPr/>
        </p:nvPicPr>
        <p:blipFill>
          <a:blip r:embed="rId7">
            <a:alphaModFix amt="24000"/>
            <a:extLst>
              <a:ext uri="{28A0092B-C50C-407E-A947-70E740481C1C}">
                <a14:useLocalDpi xmlns:a14="http://schemas.microsoft.com/office/drawing/2010/main" val="0"/>
              </a:ext>
            </a:extLst>
          </a:blip>
          <a:stretch>
            <a:fillRect/>
          </a:stretch>
        </p:blipFill>
        <p:spPr>
          <a:xfrm>
            <a:off x="203200" y="5114556"/>
            <a:ext cx="8747760" cy="847029"/>
          </a:xfrm>
          <a:prstGeom prst="rect">
            <a:avLst/>
          </a:prstGeom>
        </p:spPr>
      </p:pic>
      <p:sp>
        <p:nvSpPr>
          <p:cNvPr id="16" name="Subtitle 2"/>
          <p:cNvSpPr txBox="1">
            <a:spLocks/>
          </p:cNvSpPr>
          <p:nvPr/>
        </p:nvSpPr>
        <p:spPr>
          <a:xfrm>
            <a:off x="0" y="6291513"/>
            <a:ext cx="1463649" cy="373501"/>
          </a:xfrm>
          <a:prstGeom prst="rect">
            <a:avLst/>
          </a:prstGeom>
        </p:spPr>
        <p:txBody>
          <a:bodyPr vert="horz" lIns="91440" tIns="45720" rIns="91440" bIns="45720" rtlCol="0">
            <a:normAutofit fontScale="70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a:solidFill>
                  <a:schemeClr val="tx1">
                    <a:lumMod val="85000"/>
                    <a:lumOff val="15000"/>
                  </a:schemeClr>
                </a:solidFill>
                <a:latin typeface="Avenir Book"/>
                <a:cs typeface="Avenir Book"/>
              </a:rPr>
              <a:t>3.13.19</a:t>
            </a:r>
            <a:endParaRPr lang="en-US" dirty="0">
              <a:solidFill>
                <a:schemeClr val="tx1">
                  <a:lumMod val="85000"/>
                  <a:lumOff val="15000"/>
                </a:schemeClr>
              </a:solidFill>
              <a:latin typeface="Avenir Book"/>
              <a:cs typeface="Avenir Book"/>
            </a:endParaRPr>
          </a:p>
        </p:txBody>
      </p:sp>
    </p:spTree>
    <p:extLst>
      <p:ext uri="{BB962C8B-B14F-4D97-AF65-F5344CB8AC3E}">
        <p14:creationId xmlns:p14="http://schemas.microsoft.com/office/powerpoint/2010/main" val="27581436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social-media-background-circles.jpg"/>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953244" y="-2709975"/>
            <a:ext cx="11755472" cy="12107744"/>
          </a:xfrm>
          <a:prstGeom prst="rect">
            <a:avLst/>
          </a:prstGeom>
        </p:spPr>
      </p:pic>
      <p:sp>
        <p:nvSpPr>
          <p:cNvPr id="3" name="Rectangle 2"/>
          <p:cNvSpPr/>
          <p:nvPr/>
        </p:nvSpPr>
        <p:spPr>
          <a:xfrm>
            <a:off x="531283" y="2458720"/>
            <a:ext cx="1798320" cy="2987040"/>
          </a:xfrm>
          <a:prstGeom prst="rect">
            <a:avLst/>
          </a:prstGeom>
          <a:solidFill>
            <a:schemeClr val="bg1"/>
          </a:solidFill>
          <a:ln>
            <a:noFill/>
          </a:ln>
          <a:effectLst>
            <a:outerShdw blurRad="165100" dist="23000" dir="3420000" sx="102000" sy="102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611120" y="2458720"/>
            <a:ext cx="1798320" cy="2987040"/>
          </a:xfrm>
          <a:prstGeom prst="rect">
            <a:avLst/>
          </a:prstGeom>
          <a:solidFill>
            <a:schemeClr val="bg1"/>
          </a:solidFill>
          <a:ln>
            <a:noFill/>
          </a:ln>
          <a:effectLst>
            <a:outerShdw blurRad="165100" dist="23000" dir="3420000" sx="102000" sy="102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4690957" y="2458720"/>
            <a:ext cx="1798320" cy="2987040"/>
          </a:xfrm>
          <a:prstGeom prst="rect">
            <a:avLst/>
          </a:prstGeom>
          <a:solidFill>
            <a:schemeClr val="bg1"/>
          </a:solidFill>
          <a:ln>
            <a:noFill/>
          </a:ln>
          <a:effectLst>
            <a:outerShdw blurRad="165100" dist="23000" dir="3420000" sx="102000" sy="102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770795" y="2458720"/>
            <a:ext cx="1798320" cy="2987040"/>
          </a:xfrm>
          <a:prstGeom prst="rect">
            <a:avLst/>
          </a:prstGeom>
          <a:solidFill>
            <a:schemeClr val="bg1"/>
          </a:solidFill>
          <a:ln>
            <a:noFill/>
          </a:ln>
          <a:effectLst>
            <a:outerShdw blurRad="165100" dist="23000" dir="3420000" sx="102000" sy="102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05016" y="1363731"/>
            <a:ext cx="7345267" cy="831738"/>
          </a:xfrm>
        </p:spPr>
        <p:txBody>
          <a:bodyPr>
            <a:normAutofit/>
          </a:bodyPr>
          <a:lstStyle/>
          <a:p>
            <a:pPr>
              <a:lnSpc>
                <a:spcPct val="90000"/>
              </a:lnSpc>
            </a:pPr>
            <a:r>
              <a:rPr lang="en-US" dirty="0">
                <a:solidFill>
                  <a:schemeClr val="tx1">
                    <a:lumMod val="85000"/>
                    <a:lumOff val="15000"/>
                  </a:schemeClr>
                </a:solidFill>
                <a:latin typeface="Avenir Black"/>
                <a:cs typeface="Avenir Black"/>
              </a:rPr>
              <a:t>That’s a fact.</a:t>
            </a:r>
          </a:p>
        </p:txBody>
      </p:sp>
      <p:pic>
        <p:nvPicPr>
          <p:cNvPr id="7" name="Picture 6" descr="Macallan-GroupNEWblk-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8684" y="5997109"/>
            <a:ext cx="1345316" cy="758269"/>
          </a:xfrm>
          <a:prstGeom prst="rect">
            <a:avLst/>
          </a:prstGeom>
        </p:spPr>
      </p:pic>
      <p:sp>
        <p:nvSpPr>
          <p:cNvPr id="9" name="Rectangle 8"/>
          <p:cNvSpPr/>
          <p:nvPr/>
        </p:nvSpPr>
        <p:spPr>
          <a:xfrm>
            <a:off x="0" y="333520"/>
            <a:ext cx="9144000" cy="763089"/>
          </a:xfrm>
          <a:prstGeom prst="rect">
            <a:avLst/>
          </a:prstGeom>
          <a:gradFill flip="none" rotWithShape="1">
            <a:gsLst>
              <a:gs pos="0">
                <a:srgbClr val="19ABB2"/>
              </a:gs>
              <a:gs pos="100000">
                <a:srgbClr val="57C608"/>
              </a:gs>
            </a:gsLst>
            <a:lin ang="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696957" y="2611120"/>
            <a:ext cx="1533384" cy="2367279"/>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US" sz="2000" dirty="0">
                <a:solidFill>
                  <a:schemeClr val="tx1">
                    <a:lumMod val="85000"/>
                    <a:lumOff val="15000"/>
                  </a:schemeClr>
                </a:solidFill>
                <a:latin typeface="Avenir Book"/>
                <a:cs typeface="Avenir Book"/>
              </a:rPr>
              <a:t>There are </a:t>
            </a:r>
            <a:r>
              <a:rPr lang="en-US" sz="2000" dirty="0">
                <a:solidFill>
                  <a:srgbClr val="57C608"/>
                </a:solidFill>
                <a:latin typeface="Avenir Black"/>
                <a:cs typeface="Avenir Black"/>
              </a:rPr>
              <a:t>3.397 BILLION</a:t>
            </a:r>
            <a:r>
              <a:rPr lang="en-US" sz="2000" dirty="0">
                <a:solidFill>
                  <a:schemeClr val="tx1">
                    <a:lumMod val="85000"/>
                    <a:lumOff val="15000"/>
                  </a:schemeClr>
                </a:solidFill>
                <a:latin typeface="Avenir Black"/>
                <a:cs typeface="Avenir Black"/>
              </a:rPr>
              <a:t> </a:t>
            </a:r>
            <a:r>
              <a:rPr lang="en-US" sz="2000" dirty="0">
                <a:solidFill>
                  <a:schemeClr val="tx1">
                    <a:lumMod val="85000"/>
                    <a:lumOff val="15000"/>
                  </a:schemeClr>
                </a:solidFill>
                <a:latin typeface="Avenir Book"/>
                <a:cs typeface="Avenir Book"/>
              </a:rPr>
              <a:t>active social media users.</a:t>
            </a:r>
          </a:p>
        </p:txBody>
      </p:sp>
      <p:pic>
        <p:nvPicPr>
          <p:cNvPr id="15" name="Picture 14" descr="social-media-icons.png"/>
          <p:cNvPicPr>
            <a:picLocks noChangeAspect="1"/>
          </p:cNvPicPr>
          <p:nvPr/>
        </p:nvPicPr>
        <p:blipFill>
          <a:blip r:embed="rId5">
            <a:alphaModFix amt="24000"/>
            <a:extLst>
              <a:ext uri="{28A0092B-C50C-407E-A947-70E740481C1C}">
                <a14:useLocalDpi xmlns:a14="http://schemas.microsoft.com/office/drawing/2010/main" val="0"/>
              </a:ext>
            </a:extLst>
          </a:blip>
          <a:stretch>
            <a:fillRect/>
          </a:stretch>
        </p:blipFill>
        <p:spPr>
          <a:xfrm>
            <a:off x="203200" y="282720"/>
            <a:ext cx="8747760" cy="847029"/>
          </a:xfrm>
          <a:prstGeom prst="rect">
            <a:avLst/>
          </a:prstGeom>
        </p:spPr>
      </p:pic>
      <p:sp>
        <p:nvSpPr>
          <p:cNvPr id="17" name="Subtitle 2"/>
          <p:cNvSpPr txBox="1">
            <a:spLocks/>
          </p:cNvSpPr>
          <p:nvPr/>
        </p:nvSpPr>
        <p:spPr>
          <a:xfrm>
            <a:off x="0" y="6291513"/>
            <a:ext cx="1463649" cy="373501"/>
          </a:xfrm>
          <a:prstGeom prst="rect">
            <a:avLst/>
          </a:prstGeom>
        </p:spPr>
        <p:txBody>
          <a:bodyPr vert="horz" lIns="91440" tIns="45720" rIns="91440" bIns="45720" rtlCol="0">
            <a:normAutofit fontScale="70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a:solidFill>
                  <a:schemeClr val="tx1">
                    <a:lumMod val="85000"/>
                    <a:lumOff val="15000"/>
                  </a:schemeClr>
                </a:solidFill>
                <a:latin typeface="Avenir Book"/>
                <a:cs typeface="Avenir Book"/>
              </a:rPr>
              <a:t>3.13.19</a:t>
            </a:r>
            <a:endParaRPr lang="en-US" dirty="0">
              <a:solidFill>
                <a:schemeClr val="tx1">
                  <a:lumMod val="85000"/>
                  <a:lumOff val="15000"/>
                </a:schemeClr>
              </a:solidFill>
              <a:latin typeface="Avenir Book"/>
              <a:cs typeface="Avenir Book"/>
            </a:endParaRPr>
          </a:p>
        </p:txBody>
      </p:sp>
      <p:sp>
        <p:nvSpPr>
          <p:cNvPr id="18" name="Title 1"/>
          <p:cNvSpPr txBox="1">
            <a:spLocks/>
          </p:cNvSpPr>
          <p:nvPr/>
        </p:nvSpPr>
        <p:spPr>
          <a:xfrm>
            <a:off x="2743977" y="2611120"/>
            <a:ext cx="1533384" cy="2367279"/>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US" sz="2000" dirty="0">
                <a:solidFill>
                  <a:schemeClr val="tx1">
                    <a:lumMod val="85000"/>
                    <a:lumOff val="15000"/>
                  </a:schemeClr>
                </a:solidFill>
                <a:latin typeface="Avenir Book"/>
                <a:cs typeface="Avenir Book"/>
              </a:rPr>
              <a:t>On average, people have </a:t>
            </a:r>
            <a:r>
              <a:rPr lang="en-US" sz="2000" dirty="0">
                <a:solidFill>
                  <a:srgbClr val="19ABB2"/>
                </a:solidFill>
                <a:latin typeface="Avenir Black"/>
                <a:cs typeface="Avenir Black"/>
              </a:rPr>
              <a:t>5.54 </a:t>
            </a:r>
            <a:r>
              <a:rPr lang="en-US" sz="2000" dirty="0">
                <a:solidFill>
                  <a:srgbClr val="19ABB2"/>
                </a:solidFill>
                <a:latin typeface="Avenir Book"/>
                <a:cs typeface="Avenir Book"/>
              </a:rPr>
              <a:t/>
            </a:r>
            <a:br>
              <a:rPr lang="en-US" sz="2000" dirty="0">
                <a:solidFill>
                  <a:srgbClr val="19ABB2"/>
                </a:solidFill>
                <a:latin typeface="Avenir Book"/>
                <a:cs typeface="Avenir Book"/>
              </a:rPr>
            </a:br>
            <a:r>
              <a:rPr lang="en-US" sz="2000" dirty="0">
                <a:solidFill>
                  <a:schemeClr val="tx1">
                    <a:lumMod val="85000"/>
                    <a:lumOff val="15000"/>
                  </a:schemeClr>
                </a:solidFill>
                <a:latin typeface="Avenir Book"/>
                <a:cs typeface="Avenir Book"/>
              </a:rPr>
              <a:t>social media accounts.</a:t>
            </a:r>
          </a:p>
        </p:txBody>
      </p:sp>
      <p:sp>
        <p:nvSpPr>
          <p:cNvPr id="19" name="Title 1"/>
          <p:cNvSpPr txBox="1">
            <a:spLocks/>
          </p:cNvSpPr>
          <p:nvPr/>
        </p:nvSpPr>
        <p:spPr>
          <a:xfrm>
            <a:off x="4826777" y="2611120"/>
            <a:ext cx="1533384" cy="2367279"/>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US" sz="2000" dirty="0">
                <a:solidFill>
                  <a:schemeClr val="tx1">
                    <a:lumMod val="85000"/>
                    <a:lumOff val="15000"/>
                  </a:schemeClr>
                </a:solidFill>
                <a:latin typeface="Avenir Book"/>
                <a:cs typeface="Avenir Book"/>
              </a:rPr>
              <a:t>The average daily time spent on social media is </a:t>
            </a:r>
            <a:r>
              <a:rPr lang="en-US" sz="2000" dirty="0">
                <a:solidFill>
                  <a:srgbClr val="57C608"/>
                </a:solidFill>
                <a:latin typeface="Avenir Black"/>
                <a:cs typeface="Avenir Black"/>
              </a:rPr>
              <a:t>116 MINUTES.</a:t>
            </a:r>
          </a:p>
        </p:txBody>
      </p:sp>
      <p:sp>
        <p:nvSpPr>
          <p:cNvPr id="20" name="Title 1"/>
          <p:cNvSpPr txBox="1">
            <a:spLocks/>
          </p:cNvSpPr>
          <p:nvPr/>
        </p:nvSpPr>
        <p:spPr>
          <a:xfrm>
            <a:off x="6899912" y="2611120"/>
            <a:ext cx="1533384" cy="2367279"/>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US" sz="2000" dirty="0">
                <a:solidFill>
                  <a:schemeClr val="tx1">
                    <a:lumMod val="85000"/>
                    <a:lumOff val="15000"/>
                  </a:schemeClr>
                </a:solidFill>
                <a:latin typeface="Avenir Book"/>
                <a:cs typeface="Avenir Book"/>
              </a:rPr>
              <a:t>Social media users grew by </a:t>
            </a:r>
            <a:r>
              <a:rPr lang="en-US" sz="2000" dirty="0">
                <a:solidFill>
                  <a:srgbClr val="19ABB2"/>
                </a:solidFill>
                <a:latin typeface="Avenir Black"/>
                <a:cs typeface="Avenir Black"/>
              </a:rPr>
              <a:t>320 MILLION </a:t>
            </a:r>
            <a:r>
              <a:rPr lang="en-US" sz="2000" dirty="0">
                <a:solidFill>
                  <a:schemeClr val="tx1">
                    <a:lumMod val="85000"/>
                    <a:lumOff val="15000"/>
                  </a:schemeClr>
                </a:solidFill>
                <a:latin typeface="Avenir Book"/>
                <a:cs typeface="Avenir Book"/>
              </a:rPr>
              <a:t>between Sep 2017 and Oct 2018.</a:t>
            </a:r>
          </a:p>
        </p:txBody>
      </p:sp>
      <p:sp>
        <p:nvSpPr>
          <p:cNvPr id="13" name="Rectangle 12"/>
          <p:cNvSpPr/>
          <p:nvPr/>
        </p:nvSpPr>
        <p:spPr>
          <a:xfrm rot="10800000">
            <a:off x="0" y="5155196"/>
            <a:ext cx="9144000" cy="763089"/>
          </a:xfrm>
          <a:prstGeom prst="rect">
            <a:avLst/>
          </a:prstGeom>
          <a:gradFill flip="none" rotWithShape="1">
            <a:gsLst>
              <a:gs pos="0">
                <a:srgbClr val="19ABB2"/>
              </a:gs>
              <a:gs pos="100000">
                <a:srgbClr val="57C608"/>
              </a:gs>
            </a:gsLst>
            <a:lin ang="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social-media-icons.png"/>
          <p:cNvPicPr>
            <a:picLocks noChangeAspect="1"/>
          </p:cNvPicPr>
          <p:nvPr/>
        </p:nvPicPr>
        <p:blipFill>
          <a:blip r:embed="rId5">
            <a:alphaModFix amt="24000"/>
            <a:extLst>
              <a:ext uri="{28A0092B-C50C-407E-A947-70E740481C1C}">
                <a14:useLocalDpi xmlns:a14="http://schemas.microsoft.com/office/drawing/2010/main" val="0"/>
              </a:ext>
            </a:extLst>
          </a:blip>
          <a:stretch>
            <a:fillRect/>
          </a:stretch>
        </p:blipFill>
        <p:spPr>
          <a:xfrm>
            <a:off x="203200" y="5114556"/>
            <a:ext cx="8747760" cy="847029"/>
          </a:xfrm>
          <a:prstGeom prst="rect">
            <a:avLst/>
          </a:prstGeom>
        </p:spPr>
      </p:pic>
    </p:spTree>
    <p:extLst>
      <p:ext uri="{BB962C8B-B14F-4D97-AF65-F5344CB8AC3E}">
        <p14:creationId xmlns:p14="http://schemas.microsoft.com/office/powerpoint/2010/main" val="203005091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cial-media-background-circles.jpg"/>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953244" y="-2709975"/>
            <a:ext cx="11755472" cy="12107744"/>
          </a:xfrm>
          <a:prstGeom prst="rect">
            <a:avLst/>
          </a:prstGeom>
        </p:spPr>
      </p:pic>
      <p:sp>
        <p:nvSpPr>
          <p:cNvPr id="2" name="Title 1"/>
          <p:cNvSpPr>
            <a:spLocks noGrp="1"/>
          </p:cNvSpPr>
          <p:nvPr>
            <p:ph type="ctrTitle"/>
          </p:nvPr>
        </p:nvSpPr>
        <p:spPr>
          <a:xfrm>
            <a:off x="905016" y="1354262"/>
            <a:ext cx="7345267" cy="831738"/>
          </a:xfrm>
        </p:spPr>
        <p:txBody>
          <a:bodyPr>
            <a:normAutofit/>
          </a:bodyPr>
          <a:lstStyle/>
          <a:p>
            <a:r>
              <a:rPr lang="en-US" dirty="0">
                <a:solidFill>
                  <a:srgbClr val="57C608"/>
                </a:solidFill>
                <a:latin typeface="Avenir Black"/>
                <a:cs typeface="Avenir Black"/>
              </a:rPr>
              <a:t>Do’s</a:t>
            </a:r>
          </a:p>
        </p:txBody>
      </p:sp>
      <p:pic>
        <p:nvPicPr>
          <p:cNvPr id="7" name="Picture 6" descr="Macallan-GroupNEWblk-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8684" y="5997109"/>
            <a:ext cx="1345316" cy="758269"/>
          </a:xfrm>
          <a:prstGeom prst="rect">
            <a:avLst/>
          </a:prstGeom>
        </p:spPr>
      </p:pic>
      <p:sp>
        <p:nvSpPr>
          <p:cNvPr id="9" name="Rectangle 8"/>
          <p:cNvSpPr/>
          <p:nvPr/>
        </p:nvSpPr>
        <p:spPr>
          <a:xfrm>
            <a:off x="0" y="333520"/>
            <a:ext cx="9144000" cy="763089"/>
          </a:xfrm>
          <a:prstGeom prst="rect">
            <a:avLst/>
          </a:prstGeom>
          <a:gradFill flip="none" rotWithShape="1">
            <a:gsLst>
              <a:gs pos="0">
                <a:srgbClr val="19ABB2"/>
              </a:gs>
              <a:gs pos="100000">
                <a:srgbClr val="57C608"/>
              </a:gs>
            </a:gsLst>
            <a:lin ang="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rot="10800000">
            <a:off x="0" y="5155196"/>
            <a:ext cx="9144000" cy="763089"/>
          </a:xfrm>
          <a:prstGeom prst="rect">
            <a:avLst/>
          </a:prstGeom>
          <a:gradFill flip="none" rotWithShape="1">
            <a:gsLst>
              <a:gs pos="0">
                <a:srgbClr val="19ABB2"/>
              </a:gs>
              <a:gs pos="100000">
                <a:srgbClr val="57C608"/>
              </a:gs>
            </a:gsLst>
            <a:lin ang="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ocial-media-icons.png"/>
          <p:cNvPicPr>
            <a:picLocks noChangeAspect="1"/>
          </p:cNvPicPr>
          <p:nvPr/>
        </p:nvPicPr>
        <p:blipFill>
          <a:blip r:embed="rId6">
            <a:alphaModFix amt="24000"/>
            <a:extLst>
              <a:ext uri="{28A0092B-C50C-407E-A947-70E740481C1C}">
                <a14:useLocalDpi xmlns:a14="http://schemas.microsoft.com/office/drawing/2010/main" val="0"/>
              </a:ext>
            </a:extLst>
          </a:blip>
          <a:stretch>
            <a:fillRect/>
          </a:stretch>
        </p:blipFill>
        <p:spPr>
          <a:xfrm>
            <a:off x="203200" y="282720"/>
            <a:ext cx="8747760" cy="847029"/>
          </a:xfrm>
          <a:prstGeom prst="rect">
            <a:avLst/>
          </a:prstGeom>
        </p:spPr>
      </p:pic>
      <p:pic>
        <p:nvPicPr>
          <p:cNvPr id="15" name="Picture 14" descr="social-media-icons.png"/>
          <p:cNvPicPr>
            <a:picLocks noChangeAspect="1"/>
          </p:cNvPicPr>
          <p:nvPr/>
        </p:nvPicPr>
        <p:blipFill>
          <a:blip r:embed="rId6">
            <a:alphaModFix amt="24000"/>
            <a:extLst>
              <a:ext uri="{28A0092B-C50C-407E-A947-70E740481C1C}">
                <a14:useLocalDpi xmlns:a14="http://schemas.microsoft.com/office/drawing/2010/main" val="0"/>
              </a:ext>
            </a:extLst>
          </a:blip>
          <a:stretch>
            <a:fillRect/>
          </a:stretch>
        </p:blipFill>
        <p:spPr>
          <a:xfrm>
            <a:off x="203200" y="5114556"/>
            <a:ext cx="8747760" cy="847029"/>
          </a:xfrm>
          <a:prstGeom prst="rect">
            <a:avLst/>
          </a:prstGeom>
        </p:spPr>
      </p:pic>
      <p:sp>
        <p:nvSpPr>
          <p:cNvPr id="16" name="Title 1"/>
          <p:cNvSpPr txBox="1">
            <a:spLocks/>
          </p:cNvSpPr>
          <p:nvPr/>
        </p:nvSpPr>
        <p:spPr>
          <a:xfrm>
            <a:off x="1951133" y="2275840"/>
            <a:ext cx="5252307" cy="2336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US" sz="1800" dirty="0">
                <a:solidFill>
                  <a:schemeClr val="tx1">
                    <a:lumMod val="85000"/>
                    <a:lumOff val="15000"/>
                  </a:schemeClr>
                </a:solidFill>
                <a:latin typeface="Avenir Book"/>
                <a:cs typeface="Avenir Book"/>
              </a:rPr>
              <a:t>Highlight your unique skills and interests</a:t>
            </a:r>
          </a:p>
          <a:p>
            <a:pPr>
              <a:lnSpc>
                <a:spcPct val="150000"/>
              </a:lnSpc>
            </a:pPr>
            <a:r>
              <a:rPr lang="en-US" sz="1800" dirty="0">
                <a:solidFill>
                  <a:schemeClr val="tx1">
                    <a:lumMod val="85000"/>
                    <a:lumOff val="15000"/>
                  </a:schemeClr>
                </a:solidFill>
                <a:latin typeface="Avenir Book"/>
                <a:cs typeface="Avenir Book"/>
              </a:rPr>
              <a:t>Use correct grammar</a:t>
            </a:r>
          </a:p>
          <a:p>
            <a:pPr>
              <a:lnSpc>
                <a:spcPct val="150000"/>
              </a:lnSpc>
            </a:pPr>
            <a:r>
              <a:rPr lang="en-US" sz="1800" dirty="0">
                <a:solidFill>
                  <a:schemeClr val="tx1">
                    <a:lumMod val="85000"/>
                    <a:lumOff val="15000"/>
                  </a:schemeClr>
                </a:solidFill>
                <a:latin typeface="Avenir Book"/>
                <a:cs typeface="Avenir Book"/>
              </a:rPr>
              <a:t>Join industry groups</a:t>
            </a:r>
          </a:p>
          <a:p>
            <a:pPr>
              <a:lnSpc>
                <a:spcPct val="150000"/>
              </a:lnSpc>
            </a:pPr>
            <a:r>
              <a:rPr lang="en-US" sz="1800" dirty="0">
                <a:solidFill>
                  <a:schemeClr val="tx1">
                    <a:lumMod val="85000"/>
                    <a:lumOff val="15000"/>
                  </a:schemeClr>
                </a:solidFill>
                <a:latin typeface="Avenir Book"/>
                <a:cs typeface="Avenir Book"/>
              </a:rPr>
              <a:t>Start a discussion</a:t>
            </a:r>
          </a:p>
          <a:p>
            <a:pPr>
              <a:lnSpc>
                <a:spcPct val="150000"/>
              </a:lnSpc>
            </a:pPr>
            <a:r>
              <a:rPr lang="en-US" sz="1800" dirty="0">
                <a:solidFill>
                  <a:schemeClr val="tx1">
                    <a:lumMod val="85000"/>
                    <a:lumOff val="15000"/>
                  </a:schemeClr>
                </a:solidFill>
                <a:latin typeface="Avenir Book"/>
                <a:cs typeface="Avenir Book"/>
              </a:rPr>
              <a:t>Keep your bio up-to-date</a:t>
            </a:r>
          </a:p>
          <a:p>
            <a:pPr>
              <a:lnSpc>
                <a:spcPct val="150000"/>
              </a:lnSpc>
            </a:pPr>
            <a:r>
              <a:rPr lang="en-US" sz="1800" dirty="0">
                <a:solidFill>
                  <a:schemeClr val="tx1">
                    <a:lumMod val="85000"/>
                    <a:lumOff val="15000"/>
                  </a:schemeClr>
                </a:solidFill>
                <a:latin typeface="Avenir Book"/>
                <a:cs typeface="Avenir Book"/>
              </a:rPr>
              <a:t>Link to your current and past employers’ pages</a:t>
            </a:r>
          </a:p>
        </p:txBody>
      </p:sp>
      <p:sp>
        <p:nvSpPr>
          <p:cNvPr id="17" name="Subtitle 2"/>
          <p:cNvSpPr txBox="1">
            <a:spLocks/>
          </p:cNvSpPr>
          <p:nvPr/>
        </p:nvSpPr>
        <p:spPr>
          <a:xfrm>
            <a:off x="0" y="6291513"/>
            <a:ext cx="1463649" cy="373501"/>
          </a:xfrm>
          <a:prstGeom prst="rect">
            <a:avLst/>
          </a:prstGeom>
        </p:spPr>
        <p:txBody>
          <a:bodyPr vert="horz" lIns="91440" tIns="45720" rIns="91440" bIns="45720" rtlCol="0">
            <a:normAutofit fontScale="70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a:solidFill>
                  <a:schemeClr val="tx1">
                    <a:lumMod val="85000"/>
                    <a:lumOff val="15000"/>
                  </a:schemeClr>
                </a:solidFill>
                <a:latin typeface="Avenir Book"/>
                <a:cs typeface="Avenir Book"/>
              </a:rPr>
              <a:t>3.13.19</a:t>
            </a:r>
            <a:endParaRPr lang="en-US" dirty="0">
              <a:solidFill>
                <a:schemeClr val="tx1">
                  <a:lumMod val="85000"/>
                  <a:lumOff val="15000"/>
                </a:schemeClr>
              </a:solidFill>
              <a:latin typeface="Avenir Book"/>
              <a:cs typeface="Avenir Book"/>
            </a:endParaRPr>
          </a:p>
        </p:txBody>
      </p:sp>
    </p:spTree>
    <p:extLst>
      <p:ext uri="{BB962C8B-B14F-4D97-AF65-F5344CB8AC3E}">
        <p14:creationId xmlns:p14="http://schemas.microsoft.com/office/powerpoint/2010/main" val="137280784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cial-media-background-circles.jpg"/>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953244" y="-2709975"/>
            <a:ext cx="11755472" cy="12107744"/>
          </a:xfrm>
          <a:prstGeom prst="rect">
            <a:avLst/>
          </a:prstGeom>
        </p:spPr>
      </p:pic>
      <p:pic>
        <p:nvPicPr>
          <p:cNvPr id="10" name="Picture 9" descr="profile-summary-6.jpg"/>
          <p:cNvPicPr>
            <a:picLocks noChangeAspect="1"/>
          </p:cNvPicPr>
          <p:nvPr/>
        </p:nvPicPr>
        <p:blipFill rotWithShape="1">
          <a:blip r:embed="rId5">
            <a:extLst>
              <a:ext uri="{28A0092B-C50C-407E-A947-70E740481C1C}">
                <a14:useLocalDpi xmlns:a14="http://schemas.microsoft.com/office/drawing/2010/main" val="0"/>
              </a:ext>
            </a:extLst>
          </a:blip>
          <a:srcRect b="71347"/>
          <a:stretch/>
        </p:blipFill>
        <p:spPr>
          <a:xfrm>
            <a:off x="551505" y="3462828"/>
            <a:ext cx="3809930" cy="1300481"/>
          </a:xfrm>
          <a:prstGeom prst="rect">
            <a:avLst/>
          </a:prstGeom>
        </p:spPr>
      </p:pic>
      <p:pic>
        <p:nvPicPr>
          <p:cNvPr id="11" name="Picture 10" descr="linkedin-profile-photo-example-bad-5.png"/>
          <p:cNvPicPr>
            <a:picLocks noChangeAspect="1"/>
          </p:cNvPicPr>
          <p:nvPr/>
        </p:nvPicPr>
        <p:blipFill rotWithShape="1">
          <a:blip r:embed="rId6">
            <a:extLst>
              <a:ext uri="{28A0092B-C50C-407E-A947-70E740481C1C}">
                <a14:useLocalDpi xmlns:a14="http://schemas.microsoft.com/office/drawing/2010/main" val="0"/>
              </a:ext>
            </a:extLst>
          </a:blip>
          <a:srcRect l="1959" t="4408" r="1959" b="16905"/>
          <a:stretch/>
        </p:blipFill>
        <p:spPr>
          <a:xfrm>
            <a:off x="4836161" y="3462829"/>
            <a:ext cx="3701506" cy="1300481"/>
          </a:xfrm>
          <a:prstGeom prst="rect">
            <a:avLst/>
          </a:prstGeom>
        </p:spPr>
      </p:pic>
      <p:sp>
        <p:nvSpPr>
          <p:cNvPr id="2" name="Title 1"/>
          <p:cNvSpPr>
            <a:spLocks noGrp="1"/>
          </p:cNvSpPr>
          <p:nvPr>
            <p:ph type="ctrTitle"/>
          </p:nvPr>
        </p:nvSpPr>
        <p:spPr>
          <a:xfrm>
            <a:off x="905016" y="1354262"/>
            <a:ext cx="7345267" cy="831738"/>
          </a:xfrm>
        </p:spPr>
        <p:txBody>
          <a:bodyPr>
            <a:normAutofit/>
          </a:bodyPr>
          <a:lstStyle/>
          <a:p>
            <a:r>
              <a:rPr lang="en-US" dirty="0">
                <a:solidFill>
                  <a:srgbClr val="57C608"/>
                </a:solidFill>
                <a:latin typeface="Avenir Black"/>
                <a:cs typeface="Avenir Black"/>
              </a:rPr>
              <a:t>Do’s</a:t>
            </a:r>
          </a:p>
        </p:txBody>
      </p:sp>
      <p:pic>
        <p:nvPicPr>
          <p:cNvPr id="7" name="Picture 6" descr="Macallan-GroupNEWblk-0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98684" y="5997109"/>
            <a:ext cx="1345316" cy="758269"/>
          </a:xfrm>
          <a:prstGeom prst="rect">
            <a:avLst/>
          </a:prstGeom>
        </p:spPr>
      </p:pic>
      <p:sp>
        <p:nvSpPr>
          <p:cNvPr id="9" name="Rectangle 8"/>
          <p:cNvSpPr/>
          <p:nvPr/>
        </p:nvSpPr>
        <p:spPr>
          <a:xfrm>
            <a:off x="0" y="333520"/>
            <a:ext cx="9144000" cy="763089"/>
          </a:xfrm>
          <a:prstGeom prst="rect">
            <a:avLst/>
          </a:prstGeom>
          <a:gradFill flip="none" rotWithShape="1">
            <a:gsLst>
              <a:gs pos="0">
                <a:srgbClr val="19ABB2"/>
              </a:gs>
              <a:gs pos="100000">
                <a:srgbClr val="57C608"/>
              </a:gs>
            </a:gsLst>
            <a:lin ang="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rot="10800000">
            <a:off x="0" y="5155196"/>
            <a:ext cx="9144000" cy="763089"/>
          </a:xfrm>
          <a:prstGeom prst="rect">
            <a:avLst/>
          </a:prstGeom>
          <a:gradFill flip="none" rotWithShape="1">
            <a:gsLst>
              <a:gs pos="0">
                <a:srgbClr val="19ABB2"/>
              </a:gs>
              <a:gs pos="100000">
                <a:srgbClr val="57C608"/>
              </a:gs>
            </a:gsLst>
            <a:lin ang="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ocial-media-icons.png"/>
          <p:cNvPicPr>
            <a:picLocks noChangeAspect="1"/>
          </p:cNvPicPr>
          <p:nvPr/>
        </p:nvPicPr>
        <p:blipFill>
          <a:blip r:embed="rId8">
            <a:alphaModFix amt="24000"/>
            <a:extLst>
              <a:ext uri="{28A0092B-C50C-407E-A947-70E740481C1C}">
                <a14:useLocalDpi xmlns:a14="http://schemas.microsoft.com/office/drawing/2010/main" val="0"/>
              </a:ext>
            </a:extLst>
          </a:blip>
          <a:stretch>
            <a:fillRect/>
          </a:stretch>
        </p:blipFill>
        <p:spPr>
          <a:xfrm>
            <a:off x="203200" y="282720"/>
            <a:ext cx="8747760" cy="847029"/>
          </a:xfrm>
          <a:prstGeom prst="rect">
            <a:avLst/>
          </a:prstGeom>
        </p:spPr>
      </p:pic>
      <p:pic>
        <p:nvPicPr>
          <p:cNvPr id="15" name="Picture 14" descr="social-media-icons.png"/>
          <p:cNvPicPr>
            <a:picLocks noChangeAspect="1"/>
          </p:cNvPicPr>
          <p:nvPr/>
        </p:nvPicPr>
        <p:blipFill>
          <a:blip r:embed="rId8">
            <a:alphaModFix amt="24000"/>
            <a:extLst>
              <a:ext uri="{28A0092B-C50C-407E-A947-70E740481C1C}">
                <a14:useLocalDpi xmlns:a14="http://schemas.microsoft.com/office/drawing/2010/main" val="0"/>
              </a:ext>
            </a:extLst>
          </a:blip>
          <a:stretch>
            <a:fillRect/>
          </a:stretch>
        </p:blipFill>
        <p:spPr>
          <a:xfrm>
            <a:off x="203200" y="5114556"/>
            <a:ext cx="8747760" cy="847029"/>
          </a:xfrm>
          <a:prstGeom prst="rect">
            <a:avLst/>
          </a:prstGeom>
        </p:spPr>
      </p:pic>
      <p:sp>
        <p:nvSpPr>
          <p:cNvPr id="16" name="Title 1"/>
          <p:cNvSpPr txBox="1">
            <a:spLocks/>
          </p:cNvSpPr>
          <p:nvPr/>
        </p:nvSpPr>
        <p:spPr>
          <a:xfrm>
            <a:off x="2128727" y="2275840"/>
            <a:ext cx="4886547" cy="8229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a:solidFill>
                  <a:schemeClr val="tx1">
                    <a:lumMod val="85000"/>
                    <a:lumOff val="15000"/>
                  </a:schemeClr>
                </a:solidFill>
                <a:latin typeface="Avenir Book"/>
                <a:cs typeface="Avenir Book"/>
              </a:rPr>
              <a:t>Use a clean, professional-looking profile picture</a:t>
            </a:r>
            <a:r>
              <a:rPr lang="en-US" sz="1800" i="1" dirty="0">
                <a:solidFill>
                  <a:schemeClr val="tx1">
                    <a:lumMod val="85000"/>
                    <a:lumOff val="15000"/>
                  </a:schemeClr>
                </a:solidFill>
                <a:latin typeface="Avenir Book"/>
                <a:cs typeface="Avenir Book"/>
              </a:rPr>
              <a:t> (We can help with headshots!)</a:t>
            </a:r>
          </a:p>
        </p:txBody>
      </p:sp>
      <p:sp>
        <p:nvSpPr>
          <p:cNvPr id="17" name="Subtitle 2"/>
          <p:cNvSpPr txBox="1">
            <a:spLocks/>
          </p:cNvSpPr>
          <p:nvPr/>
        </p:nvSpPr>
        <p:spPr>
          <a:xfrm>
            <a:off x="0" y="6291513"/>
            <a:ext cx="1463649" cy="373501"/>
          </a:xfrm>
          <a:prstGeom prst="rect">
            <a:avLst/>
          </a:prstGeom>
        </p:spPr>
        <p:txBody>
          <a:bodyPr vert="horz" lIns="91440" tIns="45720" rIns="91440" bIns="45720" rtlCol="0">
            <a:normAutofit fontScale="70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a:solidFill>
                  <a:schemeClr val="tx1">
                    <a:lumMod val="85000"/>
                    <a:lumOff val="15000"/>
                  </a:schemeClr>
                </a:solidFill>
                <a:latin typeface="Avenir Book"/>
                <a:cs typeface="Avenir Book"/>
              </a:rPr>
              <a:t>3.13.19</a:t>
            </a:r>
            <a:endParaRPr lang="en-US" dirty="0">
              <a:solidFill>
                <a:schemeClr val="tx1">
                  <a:lumMod val="85000"/>
                  <a:lumOff val="15000"/>
                </a:schemeClr>
              </a:solidFill>
              <a:latin typeface="Avenir Book"/>
              <a:cs typeface="Avenir Book"/>
            </a:endParaRPr>
          </a:p>
        </p:txBody>
      </p:sp>
      <p:sp>
        <p:nvSpPr>
          <p:cNvPr id="12" name="Oval 11"/>
          <p:cNvSpPr/>
          <p:nvPr/>
        </p:nvSpPr>
        <p:spPr>
          <a:xfrm>
            <a:off x="8016967" y="3363989"/>
            <a:ext cx="650240" cy="650240"/>
          </a:xfrm>
          <a:prstGeom prst="ellipse">
            <a:avLst/>
          </a:prstGeom>
          <a:solidFill>
            <a:srgbClr val="DD0038"/>
          </a:solidFill>
          <a:ln w="25400" cmpd="sng">
            <a:solidFill>
              <a:srgbClr val="FFFFFF"/>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7814312" y="3214096"/>
            <a:ext cx="1055550" cy="83173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latin typeface="Zapf Dingbats"/>
                <a:ea typeface="Zapf Dingbats"/>
                <a:cs typeface="Zapf Dingbats"/>
                <a:sym typeface="Zapf Dingbats"/>
              </a:rPr>
              <a:t>✗</a:t>
            </a:r>
            <a:endParaRPr lang="en-US" dirty="0">
              <a:solidFill>
                <a:schemeClr val="bg1"/>
              </a:solidFill>
              <a:latin typeface="Avenir Black"/>
              <a:cs typeface="Avenir Black"/>
            </a:endParaRPr>
          </a:p>
        </p:txBody>
      </p:sp>
      <p:sp>
        <p:nvSpPr>
          <p:cNvPr id="20" name="Oval 19"/>
          <p:cNvSpPr/>
          <p:nvPr/>
        </p:nvSpPr>
        <p:spPr>
          <a:xfrm>
            <a:off x="3741166" y="3336016"/>
            <a:ext cx="650240" cy="650240"/>
          </a:xfrm>
          <a:prstGeom prst="ellipse">
            <a:avLst/>
          </a:prstGeom>
          <a:solidFill>
            <a:srgbClr val="57C608"/>
          </a:solidFill>
          <a:ln w="25400" cmpd="sng">
            <a:solidFill>
              <a:srgbClr val="FFFFFF"/>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itle 1"/>
          <p:cNvSpPr txBox="1">
            <a:spLocks/>
          </p:cNvSpPr>
          <p:nvPr/>
        </p:nvSpPr>
        <p:spPr>
          <a:xfrm>
            <a:off x="3566937" y="3214096"/>
            <a:ext cx="1005064" cy="83173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latin typeface="Zapf Dingbats"/>
                <a:ea typeface="Zapf Dingbats"/>
                <a:cs typeface="Zapf Dingbats"/>
                <a:sym typeface="Zapf Dingbats"/>
              </a:rPr>
              <a:t>✓</a:t>
            </a:r>
            <a:endParaRPr lang="en-US" dirty="0">
              <a:solidFill>
                <a:schemeClr val="bg1"/>
              </a:solidFill>
              <a:latin typeface="Avenir Black"/>
              <a:cs typeface="Avenir Black"/>
            </a:endParaRPr>
          </a:p>
        </p:txBody>
      </p:sp>
    </p:spTree>
    <p:extLst>
      <p:ext uri="{BB962C8B-B14F-4D97-AF65-F5344CB8AC3E}">
        <p14:creationId xmlns:p14="http://schemas.microsoft.com/office/powerpoint/2010/main" val="8402147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cial-media-background-circles.jpg"/>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953244" y="-2709975"/>
            <a:ext cx="11755472" cy="12107744"/>
          </a:xfrm>
          <a:prstGeom prst="rect">
            <a:avLst/>
          </a:prstGeom>
        </p:spPr>
      </p:pic>
      <p:sp>
        <p:nvSpPr>
          <p:cNvPr id="2" name="Title 1"/>
          <p:cNvSpPr>
            <a:spLocks noGrp="1"/>
          </p:cNvSpPr>
          <p:nvPr>
            <p:ph type="ctrTitle"/>
          </p:nvPr>
        </p:nvSpPr>
        <p:spPr>
          <a:xfrm>
            <a:off x="905016" y="1354262"/>
            <a:ext cx="7345267" cy="831738"/>
          </a:xfrm>
        </p:spPr>
        <p:txBody>
          <a:bodyPr>
            <a:normAutofit/>
          </a:bodyPr>
          <a:lstStyle/>
          <a:p>
            <a:r>
              <a:rPr lang="en-US" dirty="0">
                <a:solidFill>
                  <a:srgbClr val="57C608"/>
                </a:solidFill>
                <a:latin typeface="Avenir Black"/>
                <a:cs typeface="Avenir Black"/>
              </a:rPr>
              <a:t>Do’s </a:t>
            </a:r>
          </a:p>
        </p:txBody>
      </p:sp>
      <p:pic>
        <p:nvPicPr>
          <p:cNvPr id="7" name="Picture 6" descr="Macallan-GroupNEWblk-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8684" y="5997109"/>
            <a:ext cx="1345316" cy="758269"/>
          </a:xfrm>
          <a:prstGeom prst="rect">
            <a:avLst/>
          </a:prstGeom>
        </p:spPr>
      </p:pic>
      <p:sp>
        <p:nvSpPr>
          <p:cNvPr id="9" name="Rectangle 8"/>
          <p:cNvSpPr/>
          <p:nvPr/>
        </p:nvSpPr>
        <p:spPr>
          <a:xfrm>
            <a:off x="0" y="333520"/>
            <a:ext cx="9144000" cy="763089"/>
          </a:xfrm>
          <a:prstGeom prst="rect">
            <a:avLst/>
          </a:prstGeom>
          <a:gradFill flip="none" rotWithShape="1">
            <a:gsLst>
              <a:gs pos="0">
                <a:srgbClr val="19ABB2"/>
              </a:gs>
              <a:gs pos="100000">
                <a:srgbClr val="57C608"/>
              </a:gs>
            </a:gsLst>
            <a:lin ang="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rot="10800000">
            <a:off x="0" y="5155196"/>
            <a:ext cx="9144000" cy="763089"/>
          </a:xfrm>
          <a:prstGeom prst="rect">
            <a:avLst/>
          </a:prstGeom>
          <a:gradFill flip="none" rotWithShape="1">
            <a:gsLst>
              <a:gs pos="0">
                <a:srgbClr val="19ABB2"/>
              </a:gs>
              <a:gs pos="100000">
                <a:srgbClr val="57C608"/>
              </a:gs>
            </a:gsLst>
            <a:lin ang="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ocial-media-icons.png"/>
          <p:cNvPicPr>
            <a:picLocks noChangeAspect="1"/>
          </p:cNvPicPr>
          <p:nvPr/>
        </p:nvPicPr>
        <p:blipFill>
          <a:blip r:embed="rId6">
            <a:alphaModFix amt="24000"/>
            <a:extLst>
              <a:ext uri="{28A0092B-C50C-407E-A947-70E740481C1C}">
                <a14:useLocalDpi xmlns:a14="http://schemas.microsoft.com/office/drawing/2010/main" val="0"/>
              </a:ext>
            </a:extLst>
          </a:blip>
          <a:stretch>
            <a:fillRect/>
          </a:stretch>
        </p:blipFill>
        <p:spPr>
          <a:xfrm>
            <a:off x="203200" y="282720"/>
            <a:ext cx="8747760" cy="847029"/>
          </a:xfrm>
          <a:prstGeom prst="rect">
            <a:avLst/>
          </a:prstGeom>
        </p:spPr>
      </p:pic>
      <p:pic>
        <p:nvPicPr>
          <p:cNvPr id="15" name="Picture 14" descr="social-media-icons.png"/>
          <p:cNvPicPr>
            <a:picLocks noChangeAspect="1"/>
          </p:cNvPicPr>
          <p:nvPr/>
        </p:nvPicPr>
        <p:blipFill>
          <a:blip r:embed="rId6">
            <a:alphaModFix amt="24000"/>
            <a:extLst>
              <a:ext uri="{28A0092B-C50C-407E-A947-70E740481C1C}">
                <a14:useLocalDpi xmlns:a14="http://schemas.microsoft.com/office/drawing/2010/main" val="0"/>
              </a:ext>
            </a:extLst>
          </a:blip>
          <a:stretch>
            <a:fillRect/>
          </a:stretch>
        </p:blipFill>
        <p:spPr>
          <a:xfrm>
            <a:off x="203200" y="5114556"/>
            <a:ext cx="8747760" cy="847029"/>
          </a:xfrm>
          <a:prstGeom prst="rect">
            <a:avLst/>
          </a:prstGeom>
        </p:spPr>
      </p:pic>
      <p:sp>
        <p:nvSpPr>
          <p:cNvPr id="16" name="Title 1"/>
          <p:cNvSpPr txBox="1">
            <a:spLocks/>
          </p:cNvSpPr>
          <p:nvPr/>
        </p:nvSpPr>
        <p:spPr>
          <a:xfrm>
            <a:off x="2134013" y="2316480"/>
            <a:ext cx="4886547" cy="2336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a:solidFill>
                  <a:schemeClr val="tx1">
                    <a:lumMod val="85000"/>
                    <a:lumOff val="15000"/>
                  </a:schemeClr>
                </a:solidFill>
                <a:latin typeface="Avenir Book"/>
                <a:cs typeface="Avenir Book"/>
              </a:rPr>
              <a:t>Go through all of your comments, </a:t>
            </a:r>
            <a:br>
              <a:rPr lang="en-US" sz="1800" dirty="0">
                <a:solidFill>
                  <a:schemeClr val="tx1">
                    <a:lumMod val="85000"/>
                    <a:lumOff val="15000"/>
                  </a:schemeClr>
                </a:solidFill>
                <a:latin typeface="Avenir Book"/>
                <a:cs typeface="Avenir Book"/>
              </a:rPr>
            </a:br>
            <a:r>
              <a:rPr lang="en-US" sz="1800" dirty="0">
                <a:solidFill>
                  <a:schemeClr val="tx1">
                    <a:lumMod val="85000"/>
                    <a:lumOff val="15000"/>
                  </a:schemeClr>
                </a:solidFill>
                <a:latin typeface="Avenir Book"/>
                <a:cs typeface="Avenir Book"/>
              </a:rPr>
              <a:t>pictures, and posts and delete anything </a:t>
            </a:r>
            <a:br>
              <a:rPr lang="en-US" sz="1800" dirty="0">
                <a:solidFill>
                  <a:schemeClr val="tx1">
                    <a:lumMod val="85000"/>
                    <a:lumOff val="15000"/>
                  </a:schemeClr>
                </a:solidFill>
                <a:latin typeface="Avenir Book"/>
                <a:cs typeface="Avenir Book"/>
              </a:rPr>
            </a:br>
            <a:r>
              <a:rPr lang="en-US" sz="1800" dirty="0">
                <a:solidFill>
                  <a:schemeClr val="tx1">
                    <a:lumMod val="85000"/>
                    <a:lumOff val="15000"/>
                  </a:schemeClr>
                </a:solidFill>
                <a:latin typeface="Avenir Book"/>
                <a:cs typeface="Avenir Book"/>
              </a:rPr>
              <a:t>that casts you in a bad light</a:t>
            </a:r>
          </a:p>
          <a:p>
            <a:endParaRPr lang="en-US" sz="1800" dirty="0">
              <a:solidFill>
                <a:schemeClr val="tx1">
                  <a:lumMod val="85000"/>
                  <a:lumOff val="15000"/>
                </a:schemeClr>
              </a:solidFill>
              <a:latin typeface="Avenir Book"/>
              <a:cs typeface="Avenir Book"/>
            </a:endParaRPr>
          </a:p>
          <a:p>
            <a:r>
              <a:rPr lang="en-US" sz="1800" dirty="0" err="1">
                <a:solidFill>
                  <a:schemeClr val="tx1">
                    <a:lumMod val="85000"/>
                    <a:lumOff val="15000"/>
                  </a:schemeClr>
                </a:solidFill>
                <a:latin typeface="Avenir Book"/>
                <a:cs typeface="Avenir Book"/>
              </a:rPr>
              <a:t>Unfriend</a:t>
            </a:r>
            <a:r>
              <a:rPr lang="en-US" sz="1800" dirty="0">
                <a:solidFill>
                  <a:schemeClr val="tx1">
                    <a:lumMod val="85000"/>
                    <a:lumOff val="15000"/>
                  </a:schemeClr>
                </a:solidFill>
                <a:latin typeface="Avenir Book"/>
                <a:cs typeface="Avenir Book"/>
              </a:rPr>
              <a:t>, </a:t>
            </a:r>
            <a:r>
              <a:rPr lang="en-US" sz="1800" dirty="0" err="1">
                <a:solidFill>
                  <a:schemeClr val="tx1">
                    <a:lumMod val="85000"/>
                    <a:lumOff val="15000"/>
                  </a:schemeClr>
                </a:solidFill>
                <a:latin typeface="Avenir Book"/>
                <a:cs typeface="Avenir Book"/>
              </a:rPr>
              <a:t>unfollow</a:t>
            </a:r>
            <a:r>
              <a:rPr lang="en-US" sz="1800" dirty="0">
                <a:solidFill>
                  <a:schemeClr val="tx1">
                    <a:lumMod val="85000"/>
                    <a:lumOff val="15000"/>
                  </a:schemeClr>
                </a:solidFill>
                <a:latin typeface="Avenir Book"/>
                <a:cs typeface="Avenir Book"/>
              </a:rPr>
              <a:t>, and clean out </a:t>
            </a:r>
            <a:br>
              <a:rPr lang="en-US" sz="1800" dirty="0">
                <a:solidFill>
                  <a:schemeClr val="tx1">
                    <a:lumMod val="85000"/>
                    <a:lumOff val="15000"/>
                  </a:schemeClr>
                </a:solidFill>
                <a:latin typeface="Avenir Book"/>
                <a:cs typeface="Avenir Book"/>
              </a:rPr>
            </a:br>
            <a:r>
              <a:rPr lang="en-US" sz="1800" dirty="0">
                <a:solidFill>
                  <a:schemeClr val="tx1">
                    <a:lumMod val="85000"/>
                    <a:lumOff val="15000"/>
                  </a:schemeClr>
                </a:solidFill>
                <a:latin typeface="Avenir Book"/>
                <a:cs typeface="Avenir Book"/>
              </a:rPr>
              <a:t>your connections and apps</a:t>
            </a:r>
          </a:p>
        </p:txBody>
      </p:sp>
      <p:sp>
        <p:nvSpPr>
          <p:cNvPr id="12" name="Subtitle 2"/>
          <p:cNvSpPr>
            <a:spLocks noGrp="1"/>
          </p:cNvSpPr>
          <p:nvPr>
            <p:ph type="subTitle" idx="1"/>
          </p:nvPr>
        </p:nvSpPr>
        <p:spPr>
          <a:xfrm>
            <a:off x="0" y="6291263"/>
            <a:ext cx="1463675" cy="373062"/>
          </a:xfrm>
        </p:spPr>
        <p:txBody>
          <a:bodyPr>
            <a:normAutofit fontScale="70000" lnSpcReduction="20000"/>
          </a:bodyPr>
          <a:lstStyle/>
          <a:p>
            <a:r>
              <a:rPr lang="en-US" dirty="0">
                <a:solidFill>
                  <a:schemeClr val="tx1">
                    <a:lumMod val="85000"/>
                    <a:lumOff val="15000"/>
                  </a:schemeClr>
                </a:solidFill>
                <a:latin typeface="Avenir Book"/>
                <a:cs typeface="Avenir Book"/>
              </a:rPr>
              <a:t>3.13.19</a:t>
            </a:r>
          </a:p>
        </p:txBody>
      </p:sp>
    </p:spTree>
    <p:extLst>
      <p:ext uri="{BB962C8B-B14F-4D97-AF65-F5344CB8AC3E}">
        <p14:creationId xmlns:p14="http://schemas.microsoft.com/office/powerpoint/2010/main" val="27126622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cial-media-background-circles.jpg"/>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953244" y="-2709975"/>
            <a:ext cx="11755472" cy="12107744"/>
          </a:xfrm>
          <a:prstGeom prst="rect">
            <a:avLst/>
          </a:prstGeom>
        </p:spPr>
      </p:pic>
      <p:sp>
        <p:nvSpPr>
          <p:cNvPr id="2" name="Title 1"/>
          <p:cNvSpPr>
            <a:spLocks noGrp="1"/>
          </p:cNvSpPr>
          <p:nvPr>
            <p:ph type="ctrTitle"/>
          </p:nvPr>
        </p:nvSpPr>
        <p:spPr>
          <a:xfrm>
            <a:off x="905016" y="1354262"/>
            <a:ext cx="7345267" cy="831738"/>
          </a:xfrm>
        </p:spPr>
        <p:txBody>
          <a:bodyPr>
            <a:normAutofit/>
          </a:bodyPr>
          <a:lstStyle/>
          <a:p>
            <a:r>
              <a:rPr lang="en-US" dirty="0">
                <a:solidFill>
                  <a:srgbClr val="57C608"/>
                </a:solidFill>
                <a:latin typeface="Avenir Black"/>
                <a:cs typeface="Avenir Black"/>
              </a:rPr>
              <a:t>Do’s</a:t>
            </a:r>
          </a:p>
        </p:txBody>
      </p:sp>
      <p:pic>
        <p:nvPicPr>
          <p:cNvPr id="7" name="Picture 6" descr="Macallan-GroupNEWblk-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8684" y="5997109"/>
            <a:ext cx="1345316" cy="758269"/>
          </a:xfrm>
          <a:prstGeom prst="rect">
            <a:avLst/>
          </a:prstGeom>
        </p:spPr>
      </p:pic>
      <p:sp>
        <p:nvSpPr>
          <p:cNvPr id="9" name="Rectangle 8"/>
          <p:cNvSpPr/>
          <p:nvPr/>
        </p:nvSpPr>
        <p:spPr>
          <a:xfrm>
            <a:off x="0" y="333520"/>
            <a:ext cx="9144000" cy="763089"/>
          </a:xfrm>
          <a:prstGeom prst="rect">
            <a:avLst/>
          </a:prstGeom>
          <a:gradFill flip="none" rotWithShape="1">
            <a:gsLst>
              <a:gs pos="0">
                <a:srgbClr val="19ABB2"/>
              </a:gs>
              <a:gs pos="100000">
                <a:srgbClr val="57C608"/>
              </a:gs>
            </a:gsLst>
            <a:lin ang="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rot="10800000">
            <a:off x="0" y="5155196"/>
            <a:ext cx="9144000" cy="763089"/>
          </a:xfrm>
          <a:prstGeom prst="rect">
            <a:avLst/>
          </a:prstGeom>
          <a:gradFill flip="none" rotWithShape="1">
            <a:gsLst>
              <a:gs pos="0">
                <a:srgbClr val="19ABB2"/>
              </a:gs>
              <a:gs pos="100000">
                <a:srgbClr val="57C608"/>
              </a:gs>
            </a:gsLst>
            <a:lin ang="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ocial-media-icons.png"/>
          <p:cNvPicPr>
            <a:picLocks noChangeAspect="1"/>
          </p:cNvPicPr>
          <p:nvPr/>
        </p:nvPicPr>
        <p:blipFill>
          <a:blip r:embed="rId6">
            <a:alphaModFix amt="24000"/>
            <a:extLst>
              <a:ext uri="{28A0092B-C50C-407E-A947-70E740481C1C}">
                <a14:useLocalDpi xmlns:a14="http://schemas.microsoft.com/office/drawing/2010/main" val="0"/>
              </a:ext>
            </a:extLst>
          </a:blip>
          <a:stretch>
            <a:fillRect/>
          </a:stretch>
        </p:blipFill>
        <p:spPr>
          <a:xfrm>
            <a:off x="203200" y="282720"/>
            <a:ext cx="8747760" cy="847029"/>
          </a:xfrm>
          <a:prstGeom prst="rect">
            <a:avLst/>
          </a:prstGeom>
        </p:spPr>
      </p:pic>
      <p:pic>
        <p:nvPicPr>
          <p:cNvPr id="15" name="Picture 14" descr="social-media-icons.png"/>
          <p:cNvPicPr>
            <a:picLocks noChangeAspect="1"/>
          </p:cNvPicPr>
          <p:nvPr/>
        </p:nvPicPr>
        <p:blipFill>
          <a:blip r:embed="rId6">
            <a:alphaModFix amt="24000"/>
            <a:extLst>
              <a:ext uri="{28A0092B-C50C-407E-A947-70E740481C1C}">
                <a14:useLocalDpi xmlns:a14="http://schemas.microsoft.com/office/drawing/2010/main" val="0"/>
              </a:ext>
            </a:extLst>
          </a:blip>
          <a:stretch>
            <a:fillRect/>
          </a:stretch>
        </p:blipFill>
        <p:spPr>
          <a:xfrm>
            <a:off x="203200" y="5114556"/>
            <a:ext cx="8747760" cy="847029"/>
          </a:xfrm>
          <a:prstGeom prst="rect">
            <a:avLst/>
          </a:prstGeom>
        </p:spPr>
      </p:pic>
      <p:sp>
        <p:nvSpPr>
          <p:cNvPr id="16" name="Title 1"/>
          <p:cNvSpPr txBox="1">
            <a:spLocks/>
          </p:cNvSpPr>
          <p:nvPr/>
        </p:nvSpPr>
        <p:spPr>
          <a:xfrm>
            <a:off x="2306733" y="2357120"/>
            <a:ext cx="4490307" cy="2336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a:solidFill>
                  <a:schemeClr val="tx1">
                    <a:lumMod val="85000"/>
                    <a:lumOff val="15000"/>
                  </a:schemeClr>
                </a:solidFill>
                <a:latin typeface="Avenir Book"/>
                <a:cs typeface="Avenir Book"/>
              </a:rPr>
              <a:t>Complete a search of yourself in </a:t>
            </a:r>
            <a:br>
              <a:rPr lang="en-US" sz="1800" dirty="0">
                <a:solidFill>
                  <a:schemeClr val="tx1">
                    <a:lumMod val="85000"/>
                    <a:lumOff val="15000"/>
                  </a:schemeClr>
                </a:solidFill>
                <a:latin typeface="Avenir Book"/>
                <a:cs typeface="Avenir Book"/>
              </a:rPr>
            </a:br>
            <a:r>
              <a:rPr lang="en-US" sz="1800" dirty="0">
                <a:solidFill>
                  <a:schemeClr val="tx1">
                    <a:lumMod val="85000"/>
                    <a:lumOff val="15000"/>
                  </a:schemeClr>
                </a:solidFill>
                <a:latin typeface="Avenir Book"/>
                <a:cs typeface="Avenir Book"/>
              </a:rPr>
              <a:t>all of the major search engines</a:t>
            </a:r>
          </a:p>
          <a:p>
            <a:endParaRPr lang="en-US" sz="1800" dirty="0">
              <a:solidFill>
                <a:schemeClr val="tx1">
                  <a:lumMod val="85000"/>
                  <a:lumOff val="15000"/>
                </a:schemeClr>
              </a:solidFill>
              <a:latin typeface="Avenir Book"/>
              <a:cs typeface="Avenir Book"/>
            </a:endParaRPr>
          </a:p>
          <a:p>
            <a:pPr>
              <a:lnSpc>
                <a:spcPct val="150000"/>
              </a:lnSpc>
            </a:pPr>
            <a:r>
              <a:rPr lang="en-US" sz="1800" dirty="0">
                <a:solidFill>
                  <a:schemeClr val="tx1">
                    <a:lumMod val="85000"/>
                    <a:lumOff val="15000"/>
                  </a:schemeClr>
                </a:solidFill>
                <a:latin typeface="Avenir Book"/>
                <a:cs typeface="Avenir Book"/>
              </a:rPr>
              <a:t>Double check your privacy settings</a:t>
            </a:r>
          </a:p>
          <a:p>
            <a:endParaRPr lang="en-US" sz="1800" i="1" dirty="0">
              <a:solidFill>
                <a:schemeClr val="tx1">
                  <a:lumMod val="85000"/>
                  <a:lumOff val="15000"/>
                </a:schemeClr>
              </a:solidFill>
              <a:latin typeface="Avenir Book"/>
              <a:cs typeface="Avenir Book"/>
            </a:endParaRPr>
          </a:p>
          <a:p>
            <a:r>
              <a:rPr lang="en-US" sz="1800" i="1" dirty="0">
                <a:solidFill>
                  <a:schemeClr val="tx1">
                    <a:lumMod val="85000"/>
                    <a:lumOff val="15000"/>
                  </a:schemeClr>
                </a:solidFill>
                <a:latin typeface="Avenir Book"/>
                <a:cs typeface="Avenir Book"/>
              </a:rPr>
              <a:t>And lastly</a:t>
            </a:r>
            <a:r>
              <a:rPr lang="mr-IN" sz="1800" i="1" dirty="0">
                <a:solidFill>
                  <a:schemeClr val="tx1">
                    <a:lumMod val="85000"/>
                    <a:lumOff val="15000"/>
                  </a:schemeClr>
                </a:solidFill>
                <a:latin typeface="Avenir Book"/>
                <a:cs typeface="Avenir Book"/>
              </a:rPr>
              <a:t>…</a:t>
            </a:r>
            <a:endParaRPr lang="en-US" sz="1800" i="1" dirty="0">
              <a:solidFill>
                <a:schemeClr val="tx1">
                  <a:lumMod val="85000"/>
                  <a:lumOff val="15000"/>
                </a:schemeClr>
              </a:solidFill>
              <a:latin typeface="Avenir Book"/>
              <a:cs typeface="Avenir Book"/>
            </a:endParaRPr>
          </a:p>
        </p:txBody>
      </p:sp>
      <p:sp>
        <p:nvSpPr>
          <p:cNvPr id="17" name="Subtitle 2"/>
          <p:cNvSpPr txBox="1">
            <a:spLocks/>
          </p:cNvSpPr>
          <p:nvPr/>
        </p:nvSpPr>
        <p:spPr>
          <a:xfrm>
            <a:off x="0" y="6291513"/>
            <a:ext cx="1463649" cy="373501"/>
          </a:xfrm>
          <a:prstGeom prst="rect">
            <a:avLst/>
          </a:prstGeom>
        </p:spPr>
        <p:txBody>
          <a:bodyPr vert="horz" lIns="91440" tIns="45720" rIns="91440" bIns="45720" rtlCol="0">
            <a:normAutofit fontScale="70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a:solidFill>
                  <a:schemeClr val="tx1">
                    <a:lumMod val="85000"/>
                    <a:lumOff val="15000"/>
                  </a:schemeClr>
                </a:solidFill>
                <a:latin typeface="Avenir Book"/>
                <a:cs typeface="Avenir Book"/>
              </a:rPr>
              <a:t>3.13.19</a:t>
            </a:r>
            <a:endParaRPr lang="en-US" dirty="0">
              <a:solidFill>
                <a:schemeClr val="tx1">
                  <a:lumMod val="85000"/>
                  <a:lumOff val="15000"/>
                </a:schemeClr>
              </a:solidFill>
              <a:latin typeface="Avenir Book"/>
              <a:cs typeface="Avenir Book"/>
            </a:endParaRPr>
          </a:p>
        </p:txBody>
      </p:sp>
    </p:spTree>
    <p:extLst>
      <p:ext uri="{BB962C8B-B14F-4D97-AF65-F5344CB8AC3E}">
        <p14:creationId xmlns:p14="http://schemas.microsoft.com/office/powerpoint/2010/main" val="27904726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cial-media-background-circles.jpg"/>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953244" y="-2709975"/>
            <a:ext cx="11755472" cy="12107744"/>
          </a:xfrm>
          <a:prstGeom prst="rect">
            <a:avLst/>
          </a:prstGeom>
        </p:spPr>
      </p:pic>
      <p:sp>
        <p:nvSpPr>
          <p:cNvPr id="2" name="Title 1"/>
          <p:cNvSpPr>
            <a:spLocks noGrp="1"/>
          </p:cNvSpPr>
          <p:nvPr>
            <p:ph type="ctrTitle"/>
          </p:nvPr>
        </p:nvSpPr>
        <p:spPr>
          <a:xfrm>
            <a:off x="905016" y="1354262"/>
            <a:ext cx="7345267" cy="831738"/>
          </a:xfrm>
        </p:spPr>
        <p:txBody>
          <a:bodyPr>
            <a:normAutofit/>
          </a:bodyPr>
          <a:lstStyle/>
          <a:p>
            <a:r>
              <a:rPr lang="en-US" dirty="0">
                <a:solidFill>
                  <a:srgbClr val="57C608"/>
                </a:solidFill>
                <a:latin typeface="Avenir Black"/>
                <a:cs typeface="Avenir Black"/>
              </a:rPr>
              <a:t>Do’s</a:t>
            </a:r>
          </a:p>
        </p:txBody>
      </p:sp>
      <p:pic>
        <p:nvPicPr>
          <p:cNvPr id="7" name="Picture 6" descr="Macallan-GroupNEWblk-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8684" y="5997109"/>
            <a:ext cx="1345316" cy="758269"/>
          </a:xfrm>
          <a:prstGeom prst="rect">
            <a:avLst/>
          </a:prstGeom>
        </p:spPr>
      </p:pic>
      <p:sp>
        <p:nvSpPr>
          <p:cNvPr id="9" name="Rectangle 8"/>
          <p:cNvSpPr/>
          <p:nvPr/>
        </p:nvSpPr>
        <p:spPr>
          <a:xfrm>
            <a:off x="0" y="333520"/>
            <a:ext cx="9144000" cy="763089"/>
          </a:xfrm>
          <a:prstGeom prst="rect">
            <a:avLst/>
          </a:prstGeom>
          <a:gradFill flip="none" rotWithShape="1">
            <a:gsLst>
              <a:gs pos="0">
                <a:srgbClr val="19ABB2"/>
              </a:gs>
              <a:gs pos="100000">
                <a:srgbClr val="57C608"/>
              </a:gs>
            </a:gsLst>
            <a:lin ang="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rot="10800000">
            <a:off x="0" y="5155196"/>
            <a:ext cx="9144000" cy="763089"/>
          </a:xfrm>
          <a:prstGeom prst="rect">
            <a:avLst/>
          </a:prstGeom>
          <a:gradFill flip="none" rotWithShape="1">
            <a:gsLst>
              <a:gs pos="0">
                <a:srgbClr val="19ABB2"/>
              </a:gs>
              <a:gs pos="100000">
                <a:srgbClr val="57C608"/>
              </a:gs>
            </a:gsLst>
            <a:lin ang="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ocial-media-icons.png"/>
          <p:cNvPicPr>
            <a:picLocks noChangeAspect="1"/>
          </p:cNvPicPr>
          <p:nvPr/>
        </p:nvPicPr>
        <p:blipFill>
          <a:blip r:embed="rId6">
            <a:alphaModFix amt="24000"/>
            <a:extLst>
              <a:ext uri="{28A0092B-C50C-407E-A947-70E740481C1C}">
                <a14:useLocalDpi xmlns:a14="http://schemas.microsoft.com/office/drawing/2010/main" val="0"/>
              </a:ext>
            </a:extLst>
          </a:blip>
          <a:stretch>
            <a:fillRect/>
          </a:stretch>
        </p:blipFill>
        <p:spPr>
          <a:xfrm>
            <a:off x="203200" y="282720"/>
            <a:ext cx="8747760" cy="847029"/>
          </a:xfrm>
          <a:prstGeom prst="rect">
            <a:avLst/>
          </a:prstGeom>
        </p:spPr>
      </p:pic>
      <p:pic>
        <p:nvPicPr>
          <p:cNvPr id="15" name="Picture 14" descr="social-media-icons.png"/>
          <p:cNvPicPr>
            <a:picLocks noChangeAspect="1"/>
          </p:cNvPicPr>
          <p:nvPr/>
        </p:nvPicPr>
        <p:blipFill>
          <a:blip r:embed="rId6">
            <a:alphaModFix amt="24000"/>
            <a:extLst>
              <a:ext uri="{28A0092B-C50C-407E-A947-70E740481C1C}">
                <a14:useLocalDpi xmlns:a14="http://schemas.microsoft.com/office/drawing/2010/main" val="0"/>
              </a:ext>
            </a:extLst>
          </a:blip>
          <a:stretch>
            <a:fillRect/>
          </a:stretch>
        </p:blipFill>
        <p:spPr>
          <a:xfrm>
            <a:off x="203200" y="5114556"/>
            <a:ext cx="8747760" cy="847029"/>
          </a:xfrm>
          <a:prstGeom prst="rect">
            <a:avLst/>
          </a:prstGeom>
        </p:spPr>
      </p:pic>
      <p:sp>
        <p:nvSpPr>
          <p:cNvPr id="16" name="Title 1"/>
          <p:cNvSpPr txBox="1">
            <a:spLocks/>
          </p:cNvSpPr>
          <p:nvPr/>
        </p:nvSpPr>
        <p:spPr>
          <a:xfrm>
            <a:off x="2367693" y="2103120"/>
            <a:ext cx="4419187" cy="8331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a:solidFill>
                  <a:schemeClr val="tx1">
                    <a:lumMod val="85000"/>
                    <a:lumOff val="15000"/>
                  </a:schemeClr>
                </a:solidFill>
                <a:latin typeface="Avenir Book"/>
                <a:cs typeface="Avenir Book"/>
              </a:rPr>
              <a:t>Be active on a variety of social media platforms</a:t>
            </a:r>
            <a:r>
              <a:rPr lang="mr-IN" sz="1800" dirty="0">
                <a:solidFill>
                  <a:schemeClr val="tx1">
                    <a:lumMod val="85000"/>
                    <a:lumOff val="15000"/>
                  </a:schemeClr>
                </a:solidFill>
                <a:latin typeface="Avenir Book"/>
                <a:cs typeface="Avenir Book"/>
              </a:rPr>
              <a:t>…</a:t>
            </a:r>
            <a:r>
              <a:rPr lang="en-US" sz="1800" dirty="0">
                <a:solidFill>
                  <a:schemeClr val="tx1">
                    <a:lumMod val="85000"/>
                    <a:lumOff val="15000"/>
                  </a:schemeClr>
                </a:solidFill>
                <a:latin typeface="Avenir Book"/>
                <a:cs typeface="Avenir Book"/>
              </a:rPr>
              <a:t>but not TOO active!</a:t>
            </a:r>
          </a:p>
        </p:txBody>
      </p:sp>
      <p:pic>
        <p:nvPicPr>
          <p:cNvPr id="17" name="Picture 16" descr="Screen Shot 2019-02-22 at 12.12.56 PM.png">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54960" y="3017520"/>
            <a:ext cx="3421226" cy="1910207"/>
          </a:xfrm>
          <a:prstGeom prst="rect">
            <a:avLst/>
          </a:prstGeom>
        </p:spPr>
      </p:pic>
      <p:sp>
        <p:nvSpPr>
          <p:cNvPr id="18" name="Subtitle 2"/>
          <p:cNvSpPr txBox="1">
            <a:spLocks/>
          </p:cNvSpPr>
          <p:nvPr/>
        </p:nvSpPr>
        <p:spPr>
          <a:xfrm>
            <a:off x="0" y="6291513"/>
            <a:ext cx="1463649" cy="373501"/>
          </a:xfrm>
          <a:prstGeom prst="rect">
            <a:avLst/>
          </a:prstGeom>
        </p:spPr>
        <p:txBody>
          <a:bodyPr vert="horz" lIns="91440" tIns="45720" rIns="91440" bIns="45720" rtlCol="0">
            <a:normAutofit fontScale="70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a:solidFill>
                  <a:schemeClr val="tx1">
                    <a:lumMod val="85000"/>
                    <a:lumOff val="15000"/>
                  </a:schemeClr>
                </a:solidFill>
                <a:latin typeface="Avenir Book"/>
                <a:cs typeface="Avenir Book"/>
              </a:rPr>
              <a:t>3.13.19</a:t>
            </a:r>
            <a:endParaRPr lang="en-US" dirty="0">
              <a:solidFill>
                <a:schemeClr val="tx1">
                  <a:lumMod val="85000"/>
                  <a:lumOff val="15000"/>
                </a:schemeClr>
              </a:solidFill>
              <a:latin typeface="Avenir Book"/>
              <a:cs typeface="Avenir Book"/>
            </a:endParaRPr>
          </a:p>
        </p:txBody>
      </p:sp>
    </p:spTree>
    <p:extLst>
      <p:ext uri="{BB962C8B-B14F-4D97-AF65-F5344CB8AC3E}">
        <p14:creationId xmlns:p14="http://schemas.microsoft.com/office/powerpoint/2010/main" val="309692642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377</TotalTime>
  <Words>979</Words>
  <Application>Microsoft Macintosh PowerPoint</Application>
  <PresentationFormat>On-screen Show (4:3)</PresentationFormat>
  <Paragraphs>112</Paragraphs>
  <Slides>15</Slides>
  <Notes>8</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Social Media Tips &amp; Tricks</vt:lpstr>
      <vt:lpstr>Welcome!</vt:lpstr>
      <vt:lpstr>Why do I need to keep my social media professional?</vt:lpstr>
      <vt:lpstr>That’s a fact.</vt:lpstr>
      <vt:lpstr>Do’s</vt:lpstr>
      <vt:lpstr>Do’s</vt:lpstr>
      <vt:lpstr>Do’s </vt:lpstr>
      <vt:lpstr>Do’s</vt:lpstr>
      <vt:lpstr>Do’s</vt:lpstr>
      <vt:lpstr>Don’ts</vt:lpstr>
      <vt:lpstr>PowerPoint Presentation</vt:lpstr>
      <vt:lpstr>PowerPoint Presentation</vt:lpstr>
      <vt:lpstr>Q &amp; A</vt:lpstr>
      <vt:lpstr>We’re doing “mini”  headshot sessions!</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dc:title>
  <dc:creator>Emma Maxwell</dc:creator>
  <cp:lastModifiedBy>Emma Maxwell</cp:lastModifiedBy>
  <cp:revision>55</cp:revision>
  <dcterms:created xsi:type="dcterms:W3CDTF">2019-02-22T15:20:31Z</dcterms:created>
  <dcterms:modified xsi:type="dcterms:W3CDTF">2019-03-14T14:35:09Z</dcterms:modified>
</cp:coreProperties>
</file>